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9" r:id="rId2"/>
    <p:sldId id="257" r:id="rId3"/>
    <p:sldId id="287" r:id="rId4"/>
    <p:sldId id="258" r:id="rId5"/>
    <p:sldId id="266" r:id="rId6"/>
    <p:sldId id="261" r:id="rId7"/>
    <p:sldId id="264" r:id="rId8"/>
    <p:sldId id="262" r:id="rId9"/>
    <p:sldId id="268" r:id="rId10"/>
    <p:sldId id="267" r:id="rId11"/>
    <p:sldId id="260" r:id="rId12"/>
    <p:sldId id="263" r:id="rId13"/>
    <p:sldId id="283" r:id="rId14"/>
    <p:sldId id="284" r:id="rId15"/>
    <p:sldId id="265" r:id="rId16"/>
    <p:sldId id="269" r:id="rId17"/>
    <p:sldId id="271" r:id="rId18"/>
    <p:sldId id="272" r:id="rId19"/>
    <p:sldId id="274" r:id="rId20"/>
    <p:sldId id="270" r:id="rId21"/>
    <p:sldId id="275" r:id="rId22"/>
    <p:sldId id="280" r:id="rId23"/>
    <p:sldId id="276" r:id="rId24"/>
    <p:sldId id="282" r:id="rId25"/>
    <p:sldId id="277" r:id="rId26"/>
    <p:sldId id="278" r:id="rId27"/>
    <p:sldId id="273" r:id="rId28"/>
    <p:sldId id="285" r:id="rId29"/>
    <p:sldId id="27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99" autoAdjust="0"/>
    <p:restoredTop sz="94143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B724B46-3DE4-457E-B345-E984338A395D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BD0194-DEC0-48CE-A9D3-9C939298C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37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C1661F-95A8-48BE-A695-BE789ECFA10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6C80CA-6D84-4DAF-9AC8-8E25FC82BB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70564-D421-4763-8B86-8ECB17090C85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C4CE-B245-4806-9CE2-FF789B006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5918D-F503-4473-95C7-7A12585D74CF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8AE2D-4735-4F58-A321-CABA5AE2D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763D-9B08-4A0D-A863-B9AB871A8979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E0DB6-019A-482C-B6D8-825A35001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4D2F7-66C4-4FEF-8BE9-9430F3DB8722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F0295-C5A7-4D06-B23F-91FA27710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0C33A-8BAD-49DE-9896-BADF8BF2CB30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2C7F-601C-47E6-92F0-70785FA6F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0B4EB-AA60-4B7D-B7EF-E11C23C4AC27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FAA7C-4090-48A8-9D35-CECE1A1EF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64F5-7D00-489D-89D3-72A5AAE67B4B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C2660-F2A4-4612-A495-64A5ABD12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434B0-2A29-4268-BFCB-D6150055A945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DA2F-E5C7-47B2-B7A6-946B34718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46984-B607-440C-A534-968782D8D319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687A-7E7A-48E7-8056-D38AA8B40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5B769-71A1-4DC3-8AFD-E2F954C314EB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7F20-D8FD-49D3-BF8E-BF663A54A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448E2-0978-44AA-B9A6-86C3C2D0B2D8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808E1-78AA-4CFA-B443-A93E36227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948C14C-1238-4012-AB02-67EFE7E2CE2B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603DC4C-8888-4EC9-B701-985726506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1" r:id="rId2"/>
    <p:sldLayoutId id="2147483697" r:id="rId3"/>
    <p:sldLayoutId id="2147483692" r:id="rId4"/>
    <p:sldLayoutId id="2147483693" r:id="rId5"/>
    <p:sldLayoutId id="2147483694" r:id="rId6"/>
    <p:sldLayoutId id="2147483698" r:id="rId7"/>
    <p:sldLayoutId id="2147483699" r:id="rId8"/>
    <p:sldLayoutId id="2147483700" r:id="rId9"/>
    <p:sldLayoutId id="2147483695" r:id="rId10"/>
    <p:sldLayoutId id="21474837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apsof.net/ethiopia/static-maps/jpg/ethiopia-pop-197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health/PMH0002338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ics.liv.ac.uk/tryps/trypsmovie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African Trypanosomiasis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452596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2800" smtClean="0"/>
              <a:t>Presented by Kristen Walter and Maggie Van Guilder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33600"/>
            <a:ext cx="52578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Symptoms in humans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4038600" cy="3578225"/>
          </a:xfrm>
        </p:spPr>
        <p:txBody>
          <a:bodyPr/>
          <a:lstStyle/>
          <a:p>
            <a:pPr lvl="1"/>
            <a:r>
              <a:rPr lang="en-US" smtClean="0"/>
              <a:t>Anxiety</a:t>
            </a:r>
          </a:p>
          <a:p>
            <a:pPr lvl="1"/>
            <a:r>
              <a:rPr lang="en-US" smtClean="0"/>
              <a:t>Drowsiness during the day</a:t>
            </a:r>
          </a:p>
          <a:p>
            <a:pPr lvl="1"/>
            <a:r>
              <a:rPr lang="en-US" smtClean="0"/>
              <a:t>Fever</a:t>
            </a:r>
          </a:p>
          <a:p>
            <a:pPr lvl="1"/>
            <a:r>
              <a:rPr lang="en-US" smtClean="0"/>
              <a:t>Headache</a:t>
            </a:r>
          </a:p>
          <a:p>
            <a:pPr lvl="1"/>
            <a:r>
              <a:rPr lang="en-US" smtClean="0"/>
              <a:t>Insomnia at night</a:t>
            </a:r>
          </a:p>
          <a:p>
            <a:pPr lvl="1"/>
            <a:r>
              <a:rPr lang="en-US" smtClean="0"/>
              <a:t>Mood changes</a:t>
            </a:r>
          </a:p>
          <a:p>
            <a:pPr lvl="1"/>
            <a:endParaRPr lang="en-US" smtClean="0"/>
          </a:p>
        </p:txBody>
      </p:sp>
      <p:sp>
        <p:nvSpPr>
          <p:cNvPr id="22531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654425"/>
          </a:xfrm>
        </p:spPr>
        <p:txBody>
          <a:bodyPr/>
          <a:lstStyle/>
          <a:p>
            <a:pPr lvl="1"/>
            <a:r>
              <a:rPr lang="en-US" smtClean="0"/>
              <a:t>Sleepiness (may be uncontrollable)</a:t>
            </a:r>
          </a:p>
          <a:p>
            <a:pPr lvl="1"/>
            <a:r>
              <a:rPr lang="en-US" smtClean="0"/>
              <a:t>Sweating</a:t>
            </a:r>
          </a:p>
          <a:p>
            <a:pPr lvl="1"/>
            <a:r>
              <a:rPr lang="en-US" smtClean="0"/>
              <a:t>Swollen lymph nodes all over the body</a:t>
            </a:r>
          </a:p>
          <a:p>
            <a:pPr lvl="1"/>
            <a:r>
              <a:rPr lang="en-US" smtClean="0"/>
              <a:t>Swollen, red, painful nodes at site of fly bite</a:t>
            </a:r>
          </a:p>
          <a:p>
            <a:pPr lvl="1"/>
            <a:r>
              <a:rPr lang="en-US" smtClean="0"/>
              <a:t>Weakness</a:t>
            </a:r>
          </a:p>
          <a:p>
            <a:endParaRPr lang="en-US" smtClean="0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81000" y="1676400"/>
            <a:ext cx="8229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orbel" pitchFamily="34" charset="0"/>
              </a:rPr>
              <a:t>Generally present 1-3 weeks after the initial infection. Include: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Animals affected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69" t="21524" r="7967" b="18517"/>
          <a:stretch>
            <a:fillRect/>
          </a:stretch>
        </p:blipFill>
        <p:spPr>
          <a:xfrm>
            <a:off x="68263" y="1828800"/>
            <a:ext cx="8999537" cy="3733800"/>
          </a:xfrm>
        </p:spPr>
      </p:pic>
      <p:sp>
        <p:nvSpPr>
          <p:cNvPr id="6" name="Rectangle 5"/>
          <p:cNvSpPr/>
          <p:nvPr/>
        </p:nvSpPr>
        <p:spPr>
          <a:xfrm>
            <a:off x="342900" y="3035300"/>
            <a:ext cx="609600" cy="30480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9000" y="3035300"/>
            <a:ext cx="609600" cy="30480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3632200"/>
            <a:ext cx="838200" cy="15240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0188" y="4102100"/>
            <a:ext cx="609600" cy="16510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0" y="4102100"/>
            <a:ext cx="533400" cy="15240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06788" y="3632200"/>
            <a:ext cx="533400" cy="15240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Symptoms in cattle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 rtlCol="0">
            <a:normAutofit fontScale="925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400" dirty="0" smtClean="0"/>
              <a:t>Weakness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400" dirty="0" smtClean="0"/>
              <a:t>lethargy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400" dirty="0" smtClean="0"/>
              <a:t>loss of condition 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dirty="0" smtClean="0"/>
              <a:t>(weight loss)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400" dirty="0" smtClean="0"/>
              <a:t>abortion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400" dirty="0" smtClean="0"/>
              <a:t>reduced milk production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400" dirty="0" smtClean="0"/>
              <a:t>small or weak calves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400" dirty="0" smtClean="0"/>
              <a:t>anemia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400" dirty="0" smtClean="0"/>
              <a:t>loss of fertility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sp>
        <p:nvSpPr>
          <p:cNvPr id="24579" name="Content Placeholder 8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191000" cy="4525963"/>
          </a:xfrm>
        </p:spPr>
        <p:txBody>
          <a:bodyPr/>
          <a:lstStyle/>
          <a:p>
            <a:r>
              <a:rPr lang="en-US" smtClean="0"/>
              <a:t>Anemia severity influenced by</a:t>
            </a:r>
          </a:p>
          <a:p>
            <a:pPr lvl="1"/>
            <a:r>
              <a:rPr lang="en-US" smtClean="0"/>
              <a:t>age</a:t>
            </a:r>
          </a:p>
          <a:p>
            <a:pPr lvl="1"/>
            <a:r>
              <a:rPr lang="en-US" smtClean="0"/>
              <a:t>breed</a:t>
            </a:r>
          </a:p>
          <a:p>
            <a:pPr lvl="1"/>
            <a:r>
              <a:rPr lang="en-US" smtClean="0"/>
              <a:t>nutritional status </a:t>
            </a:r>
          </a:p>
          <a:p>
            <a:pPr lvl="1"/>
            <a:r>
              <a:rPr lang="en-US" smtClean="0"/>
              <a:t>pathogen’s population virulence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9448800" y="1524000"/>
            <a:ext cx="86868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en-US" sz="2000">
              <a:latin typeface="Corbel" pitchFamily="34" charset="0"/>
            </a:endParaRPr>
          </a:p>
          <a:p>
            <a:endParaRPr lang="en-U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71800"/>
            <a:ext cx="4649788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Symptoms cont.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Non-pathognomonic lesion occurs at the bite site</a:t>
            </a:r>
          </a:p>
          <a:p>
            <a:r>
              <a:rPr lang="en-US" sz="2800" smtClean="0"/>
              <a:t>Chronic cases: most common cause of death is congestive heart failure</a:t>
            </a:r>
          </a:p>
          <a:p>
            <a:pPr lvl="1"/>
            <a:r>
              <a:rPr lang="en-US" smtClean="0"/>
              <a:t>Prolonged anemia, myocardial damage, increased vascular permeability.</a:t>
            </a:r>
          </a:p>
          <a:p>
            <a:endParaRPr lang="en-US" smtClean="0"/>
          </a:p>
        </p:txBody>
      </p:sp>
      <p:pic>
        <p:nvPicPr>
          <p:cNvPr id="26627" name="Picture 2" descr="http://www.abc.net.au/reslib/201001/r505441_2697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191000"/>
            <a:ext cx="36147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Geography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765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947" t="33490" r="54118" b="36580"/>
          <a:stretch>
            <a:fillRect/>
          </a:stretch>
        </p:blipFill>
        <p:spPr>
          <a:xfrm>
            <a:off x="457200" y="1676400"/>
            <a:ext cx="4267200" cy="4713288"/>
          </a:xfrm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76400"/>
            <a:ext cx="39560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 l="583" t="63420" r="81313" b="23061"/>
          <a:stretch>
            <a:fillRect/>
          </a:stretch>
        </p:blipFill>
        <p:spPr bwMode="auto">
          <a:xfrm>
            <a:off x="457200" y="5410200"/>
            <a:ext cx="20574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Socioeconomic Impact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Acute: death of cattle</a:t>
            </a:r>
          </a:p>
          <a:p>
            <a:r>
              <a:rPr lang="en-US" smtClean="0"/>
              <a:t>Chronic: </a:t>
            </a:r>
            <a:r>
              <a:rPr lang="en-US" smtClean="0">
                <a:latin typeface="Arial" charset="0"/>
                <a:cs typeface="Arial" charset="0"/>
              </a:rPr>
              <a:t>↓</a:t>
            </a:r>
            <a:r>
              <a:rPr lang="en-US" smtClean="0"/>
              <a:t> milk production, </a:t>
            </a:r>
            <a:r>
              <a:rPr lang="en-US" smtClean="0">
                <a:cs typeface="Arial" charset="0"/>
              </a:rPr>
              <a:t>↓</a:t>
            </a:r>
            <a:r>
              <a:rPr lang="en-US" smtClean="0"/>
              <a:t> reproductive success (abortion or small, weak calves), and </a:t>
            </a:r>
            <a:r>
              <a:rPr lang="en-US" smtClean="0">
                <a:cs typeface="Arial" charset="0"/>
              </a:rPr>
              <a:t>↓</a:t>
            </a:r>
            <a:r>
              <a:rPr lang="en-US" smtClean="0"/>
              <a:t> meat yield on butchered animals</a:t>
            </a:r>
          </a:p>
          <a:p>
            <a:r>
              <a:rPr lang="en-US" smtClean="0">
                <a:latin typeface="Arial" charset="0"/>
                <a:cs typeface="Arial" charset="0"/>
              </a:rPr>
              <a:t>↑ </a:t>
            </a:r>
            <a:r>
              <a:rPr lang="en-US" smtClean="0"/>
              <a:t>impact on farmers</a:t>
            </a:r>
          </a:p>
          <a:p>
            <a:pPr lvl="1"/>
            <a:r>
              <a:rPr lang="en-US" smtClean="0"/>
              <a:t>Rely on cattle for income (milk sales, etc.)</a:t>
            </a:r>
          </a:p>
          <a:p>
            <a:r>
              <a:rPr lang="en-US" smtClean="0"/>
              <a:t>Trypanosomiasis estimated cost: 1 - 4 billion USD/year to African farmers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Prevention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r>
              <a:rPr lang="en-US" sz="2800" smtClean="0"/>
              <a:t>Vaccines available</a:t>
            </a:r>
          </a:p>
          <a:p>
            <a:pPr marL="742950" lvl="1" indent="-285750"/>
            <a:r>
              <a:rPr lang="en-US" sz="2400" smtClean="0"/>
              <a:t>Unattainable in high-risk areas (low income)</a:t>
            </a:r>
          </a:p>
          <a:p>
            <a:r>
              <a:rPr lang="en-US" sz="2800" smtClean="0"/>
              <a:t>Insect control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t="5502" b="13780"/>
          <a:stretch>
            <a:fillRect/>
          </a:stretch>
        </p:blipFill>
        <p:spPr bwMode="auto">
          <a:xfrm>
            <a:off x="5181600" y="2819400"/>
            <a:ext cx="3160713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AutoShape 2" descr="data:image/jpg;base64,/9j/4AAQSkZJRgABAQAAAQABAAD/2wCEAAkGBhQSERQUEBQUFBQUFBUVFBQUFBQUFBQUFBQVFRQUFBQXHCYeFxkjGRUUHy8gIycpLCwsFR4xNTAqNSYrLCkBCQoKDgwOGg8PGiwkHBwpKSwsLCwpLCwpKSksLCkpLCwsLCksLCwsKSwsLCksLC4pLCkpKSksLCwpKSwpKSwpKf/AABEIAOEA4AMBIgACEQEDEQH/xAAcAAACAgMBAQAAAAAAAAAAAAAAAQIDBAUGBwj/xAA8EAABAwEEBggEBAcAAwAAAAABAAIDEQQhMUEFBhJRYXEHIjKBkbHB8BNSodEzQmJyFCNDgrLC4STS8f/EABkBAAMBAQEAAAAAAAAAAAAAAAABAgMEBf/EACgRAAICAgMAAQIGAwAAAAAAAAABAhEDMRIhQVFx8AQTMkKBkSJhsf/aAAwDAQACEQMRAD8A4AoTSK9g5/AQhJA/B0SKdUIB6BJCEA9ASq3OUiq3LKTKESlVHvwQsmyh1Sqge/JJJgSJSqj378EkMBlFUe/fikhgBQmffvuSSYCQmkkAFJNJD+QQkJpJDCqEBCAM5JBQu8xehFCSdVNj8BASQlY/BgKQaotKy7HYJJTSNrnHgCfqlY/DFIVb2rq4+j61OFfh0ure5oWl0joGWI9dtPqPELJyT0M1QaoqySMjFRopGIBCdEUQAkqKSSABKiaEAHvyST9+iSTAPfu5CEiErA9E1e6MGTWdklokkY6Roe1sYbRrSKt2tqu0SDWgpjRWz9Do/p2vukg9WyHyXU6o6WZaLJE5hvaxrHjNr2NAIPhUcCuqsOjqjbkubkMC7/iycmOjwnTfR3arOC6jZmDF0VSQN5YQHeFVzFV9NW2WPANAHD3evMdftQw4OtFlb1u1JG384ze0fNwz54ilYHmSEIVgZyi5SSIXeYvpCKSZSUstAUBBQFAzqdQtUDbXuc+oijoHUuLnGpDQeV55jevWrJohsTWsYxrWjcKLSdCoa6wvA7TZ3bX90cZafDyXc2yKgXFlk+TRUdGktlzaBclpSzA1XWW3BaC2R4rNAeX6xWARvFMHVI4EYj6haQrsNerPstid+pw8QD6LkCV1R7RIkk0KgEiik0KJSBCQmAghIYkiuh1U1W/ii5z3OZGwgEsALy4gkAA3UpieIW4tPRgf6NpaeEsb2Hh1mbY8km1oDhkBpJAAqSaAC8knAAZldBadRLYxwa2L4u0QAYXCQEnfm3mQAvRtUdSI9H0km2ZrYcM47PXJvzP/AFeHGG6GY/R7qg+wj+Ithc18jRs2UHLEPm3OGQyqa5gdvatLbV4PIbuC1VokqSTUuOahH1bz4LN9gZTWlxvTtElC0bwfAU+6yPiMa0PkdTa7DLg99MaA5YXrVWm1bb9oil1ABgBkAhIDgukLUoM2rTZx1cZWDLfI31HfvXn1V9DQkPGyRUOuIOBBuoV882toD3ht7Q94acatDiG/SiuwM4op77k6KK9KjnfaAqJUtlKizZoJDcUFBCQ3o7joz0zJCy0/CNHNEUuycHN6zHgjdez6LvrJ0iQzXSNfE/O7bYeRF/iFyHRRqx8aO1TuNOp8CPn1XvJGf9Md5WBbdHyWeakjS2puJHVd+12BXDm/U2Un4eivtrX9k17iPNRbYQb3X8MlptETXBb3+Ka2gc4AnAZnuWQ7OL6QdFOljHwxVzXbVN4AIIHG9eXr2y2hxkq4UGAHD1XmWuujBDaTs4SDa5GtHeh712QVIxjk5No0CEIVGgBIhSCT0PQeiqlVCFAztejrSDR8SEnrOIez9VG0e0caBp8V6bobQLpus7qx783cG/dcV0cdF75XMtVr2o42kPjZe17yLw5xxa36nkvYX2huzQXDDddwWM5eIdGudZ42DZjaAaULx5VxK1FtgoSW9/FbMmtzVG0xANpms0xmma0AVOKwtPadisUfxJqPlcKw2etC7c+Q/lZXPPAKem9JmzRPlij+LK1tWtJq1m97m4uoL9kYrx+2W588jpJnl73mrnON5+wyAFwXVhxc+3oiToyNL6YktchkndtOOGQa3JrAOyBuHnesRmsdrguZPJs5BxDxyo8FOzsuPDyxCUsIcKFdM8akuiE6L7Xr9bJIzGZGtDhRzmMDHkHEbQwrwoudVk0JaaHu5KtcLVPs1RtkqY9yaD6+QC9Vo5EyKRTQsmjYikcDyKaN6kb0ez9ElpAsJaMRJKe/aafKnguz0zb2Ni6wBDxgQCL+a8r6KtIUbNHmHbQ7wPsfBdbpDSInZsm4txplyG5c0sacrMp5HF1/o0doDanYJA3Nu8lium2DUC/erppHtugZtn5jh3VWboqwTP8Axmt7rz3LopcbPP5y50Zmj3F8JLsa3Liuk+y0+C7iR3EH/wBV3s9lLWhjBQ5jIDdX1XKdKkH/AI8TtxH2/wBllVL6nZilyyfweYIQhB1gm9JZVg0bJaJGxwML3uuDRzxJyHFHgemLFGXENaC5xNAAKkk4AAYleydH/RUIdm0W8AyXFkJvbHuL/mfwwC2upOoEOjmiWaklqcMcRHX8sYy4uXUT6RAvdjkNy5pT+C6Mi0Til9w3fdax8xkNG4Kn4jpncFsY49gbLRVxWQCbBQUHaWFpSQQRlz6F7gQL7gaYAZlY2tGtcOj49p525nA7DBiT/q3ivJbR0gWmSQvm2ZATc0jZDR8rSDhzqtseKUuxNpHawTX35rgdbtFNgnqyjY3t2wPlNSHNHeLhxW4g11hpWRskfIB48bj9FymtusAtcrS2ojjbssFLzVxcXOvuJrhkAFrFvGyXTMdltaQTgMDwpgrWTNOBBWrgaDUAm8ZjIHK/FVnZ3O+i0WZrZPEyNJvBcAL6C/7LDopOIyB7yPskQsJPk7LXRtUOwHf5lRIUpG39wr4Xr1XdnHFohVKqlRIrJ2bRZGqG+8sxvTUmtvHMKaKejp+ji2bNr2T+dtPT/b6LubVZ6PJyxoLiV5VoG1/CtEbq0v2Sd20C2vcSD3L1W1S7QB3rF/qMPxCtF9m0hX8opyWa63mnVAHJa3R0FTRbj+AbTHBU1FM4ouTWzHsdqJd1jXmtH0rgOslaXih5deMev0W4AoVzPSbbx/C/Dxc5wA/to957qMH9yWSN9o1/CunR5TtJ/EUV0+pOoM2kJOrVkDT15SLuLWfM7yXNZ6hg6t6tzW6YRWdtfmeewxu9x9M17tq1qtBo6PYhAfM4D4kpAqTT6DgszRWjIbHEIbI0NaO0/EuOZJzPFYlu0kG3Nx35lRKTkFGRaraG1JNXHNYlnhdK6/BVWGxOldUroYotkbLMczuWYxRRbPVZ2szu5rndcdd49Hs2GUktDhc3d+p+5vDNYWvPSCyxtMNmIfOe0cRHxdvduavHpZXSOL5HFznGrnONSSd5XVhwcu5aIlKtFlvt0lokdLO4ve7En6ADIcFUW3X4KygvJuGKqfMHYYLuXwZGvtwNQThgOCxVtnx1FN61K488OMr+TSLsnA+jgfd9yUzaEqCtcK0Kx8KKkKzZUS1IDZgV98VObtHmVKBt4/c3zqfJVVXtes89OkgSTSKzkjWLEpxj33FRUo8+R/xKg1b6Kl3GidYNpjWyHrAUqfz7iD828Zrh1nxDaZ7971MYqXQsmj0ixaQ3G8ZZ+GK2btKUHWIHEmn1K8mbb5G3NeabnUcByDgVI6UmP59ni1rGnxaKqvy5Lw4vyYP1noekNY2RNLi6+hocz+xp7Z49kZnJef6X0k60EvdcAKNbWuy2pN5zJqSTmT3LFILjiXOJxvc4nZNMbyvTdT+j1sTRPpFt9xjs5v4gyDM/pyz3CZNQVy2dGOMYqo6Oa6Pui51r2Z7XWOzXbI7L5uXys455b17W2xMiiEcYbFEwUDWilwyC15nJbtz9Vv5GDdlctHpPT7pDstwwAXmSizojlTMnSmlr9lmCjorRbpDVyND6GLztO710jGANoOqwYuwryUWbBFEANllwGLvQcV5/r50kiEOs1iNZLw+UXhm8NOb/AKBYGv3SXtbVnsLqN7L5m572xnzd4LziKLMrrw4L7kRKXiG1pJLnEkm8k3kk4klWmgFXXBDiGirsNy1VrtReeGQXVPIoohKzItFp+Ix1Mqef2WvBpgrrOe0N4/56qlcUpN9lpFhtTqUqqkJhS23sYBqtbh794qICk1VEGJIp8k9k7j4FIZs4z6n6EeqqQHpVXr8kec4toaEqovSbKj0BU4xceR8lA1Ug2434X+JA9VmzZFay7FJcQsOilG6mPmoi+LLkrVGXI1TsdjdK9scTXPe40a1oqSVl6E0BLa5BHZ2lxN5JJ2WN+Z5yC9g1b1ZjsDdiAfFtLhSSYjD9LflbwzzWmTOofX72c3H16NfqlqRHYA2ScCW1m9rRe2EkZb3X9rwXRWu0CIfEnIdJS5uQVFv0kyzg37cpxcb6HguKtuknzOxJqfYXB3N2/wC/vwJSUen/AF9+mbpLTj5n3Yei2eiND16z7mi+qjoPQIaNuW4C+/yWxtFrDml73CKzRi9xurT1Sq9aQld99t+G6jmYI9okMjAJJJAqBiSchcvJ9eukZ1p2oLIdmAXOcDQy5UG5nmtXrpr4+1n4UNY7M24Nzkp+Z/Dgubgh99y0xYUv8mdkpOqIRx8D9FOWQtFTQbqqyaUMFXY5Bai0Tl5qe7gtck+KoSVk7RPtYuLuQoqajcfFRQuRys0otjNa0FLjxVbjebk4jePDxuSePfK70R4IPicB4KO1y8AkUKbGTbJ7oFY16oU2FNNgWv8AfvlRQqpuF3vl9lBVLYkZ5QEIXsHm+gUISQGmNTAuPIeY+ygrHYHkz6l32WMjeBSt7qlqdNb5KR9WJp/mTOHVYNw+Z3DxotHsk3CpJuAF5JOAAzK990Fo6SOyxMI2WbDawCgLRQF1SMHVqTxxXLmnx/k3T6st0JoiKzxfAsQ2Wj8SY9p5zJdn6ZLG0zrCyztLIbz+Z2ZKxNY9aAxvw4hst8zxXI2dj5nZ1rfwvWUYcu3o5MmSnXv3ou/iHzOvqa1+q6nQ2g2xN+JLcBhvKt0ZohkTQ+TubvPBGmdLRwR/HthowfhQjtPOQATbvWhQg0/l/wDPqWaQtzBGZrS74VnZ2W5vOQaMyV5RrdrhJbX0HUgYf5cQw/c7e7yWJrNrRNbpdqS5gujjHZYOG88VgRspit8cPWb1x+voQwb1e5wGOJBuVU1pDBfe44Baxs5Ltp1+PgRSiJ5FHpGsVfZLSLiZHV33cqArGWRbe2ffBY5XHLbNVoEITAUgIKcvvv8AZTohzbveX/0qq6AqSUqJUUAJWNUFMJoC1uB943KsqxnvvUHK3oS2Z4CCEUTK9k84QSKdEigTAKx2B/sH0eVUr2xF1GtBc5zmtaBeSdmgAG+rqLKaNMTOt6LIK2pxaxrnsZtNc8XMFdkkHImoAOO7NeiaZ1layPZYaucL/sKZclzlihboyzCIUdaZb5dm8lxFzAflaDTvcfzGj0VZyXVnIJca0oOpXG9ebKUZTt6OnNil+XcdiZYHWhh223g1Bypkuh0botlnaHOHWyGZKzJWsbGWggDM79wbw86LRawa3x2ONsj/AOZaXt/lxnBoF22/cLu9F268+DnhjfFP35M3TWm47K0S2rrSO/BgGPAncF45pvTstslMs7qk9lo7LG/K0ZBK06UktEzpZnFz3EEndfcAMgNypZHs8SumGP1mvUVSIsjpjjuSmmDLze44Dci0T7AyLj9FrnOqanFGTLx6RUIX2xPeSam8lRTSK4joLbVjXeP++qpVsrqgbwPQU8lANVS7ZK0INUwEw1OiEhkUHD3y9QmmMPfvEBMGUFKimVFZgAUwogKSaAnH5+wk8JAqbh7+qpaF6ZyRKWwEBoXr9nD0BckSnVOiCWrKy7gVv9WZTFKLQaMjj2gHuP8AUdFstaxt+0/O7AXmgoTr7LY2gCSaoZfstFz5SMQz5W73m4YCpuSt9tdI1tQGtaXBjGijGNow7LRzNSTUk3kkrCacv8bNYPiro6+0axQR1kLjJK4YMIeQMht9lo+vBa2PXScPq1rGxkXsxLhxfjXkAOC5draq8zUAGIw/6oh+HijaeaUkbLTesk1okDnOps/htbUBmF4OJccz6XLUSyOe4l5LnHEuJJPMlXx2YlWmOmGK1cEqoxjJsobGRuHL6Ki1P2SRtOJrvp6K98oFQLyLye8XLBtv4j/3O/yK58svg2hH5KnP4eqW2d6SFyts2AvO8+KiTxKaA1ICzZ6vh7+qiArW9n37yVa0a0JCKE0lIwTbgffH0SKlGmgeishRoplRWYAAnRFE6JgJTb75i8KCbCmn2JmelRNMNXsnn7ABZMcYYA6QVJFWx79zn7m8MTwF6GgMxoXZA3hvEjN3DAZ7lQ9xNSSSTeSbyScyVOy6olLMXuq41JoOQwAAFwAyAuCUw6rebv8AUeijF2m8x5q6cAhpNwAdz7ZuHgpe0H7WVwtuuxwVjYg295vVPxTlcBgAoUrik3RUaMp9tFLh3LEdbHUPnwTdgqi9c+STs3ikRYMeX2StV73fud9SnGMeRUrQOseawa6LWzGRRWbKKKOJRWAmpUUUqAtj7Pj5KsK6HA+8VSrekStsEk0ioKApx4pIZimD0NyiVOQX++fqoUUvYISE6ISASAhJAGzaxWB2zhjv3cvuouKhVeycGh7SCkiqAsnC28E77kWnBv7T9XuRGbxzUZjc3l6lQ9ja6K6pEoQsmzWKSIlQKsKgVjJGqHHnyKc/aPvIIj9CnP2j3eQU10P0pTKEFSyiNFFSKRUMZZAce5VK2E48lW8XnmU3+lErYkIQpKEgIKSQyyX3771WrJPff7Ch7yRLZKIoTQpGJJNCANiUk0L2TzhIqhMhMBsxCJjh+31KGG9KTLkPVZvZa0VoqiqKrI1QiVEhSKSzZohxi/uPkiftHu8giMX9x8kT4+H+IU+FelaiVIJKGURokp0SIUNAEWPclILzzUosVGXHw8kftF6RKEIUlCSUlFIZa/AeHr6KpW/l9+8KqpEiUJCaSkYIQhAGxSCEL2jzxoKEJAJmISfly9ShCzeyloik5CFmzVEFJCFmzREo8e4+RRNj3N/xCEJeD9IN9+CihCgoSRQhSxhHilJj4JoU+C9IhAQhSUIpFCEDLG9nx8iqkISeiUIoQhSMEIQgD//Z"/>
          <p:cNvSpPr>
            <a:spLocks noChangeAspect="1" noChangeArrowheads="1"/>
          </p:cNvSpPr>
          <p:nvPr/>
        </p:nvSpPr>
        <p:spPr bwMode="auto">
          <a:xfrm>
            <a:off x="74613" y="-102870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0725" name="AutoShape 4" descr="data:image/jpg;base64,/9j/4AAQSkZJRgABAQAAAQABAAD/2wCEAAkGBhQSERQUEBQUFBQUFBUVFBQUFBQUFBQUFBQVFRQUFBQXHCYeFxkjGRUUHy8gIycpLCwsFR4xNTAqNSYrLCkBCQoKDgwOGg8PGiwkHBwpKSwsLCwpLCwpKSksLCkpLCwsLCksLCwsKSwsLCksLC4pLCkpKSksLCwpKSwpKSwpKf/AABEIAOEA4AMBIgACEQEDEQH/xAAcAAACAgMBAQAAAAAAAAAAAAAAAQIDBAUGBwj/xAA8EAABAwEEBggEBAcAAwAAAAABAAIDEQQhMUEFBhJRYXEHIjKBkbHB8BNSodEzQmJyFCNDgrLC4STS8f/EABkBAAMBAQEAAAAAAAAAAAAAAAABAgMEBf/EACgRAAICAgMAAQIGAwAAAAAAAAABAhEDMRIhQVFx8AQTMkKBkSJhsf/aAAwDAQACEQMRAD8A4AoTSK9g5/AQhJA/B0SKdUIB6BJCEA9ASq3OUiq3LKTKESlVHvwQsmyh1Sqge/JJJgSJSqj378EkMBlFUe/fikhgBQmffvuSSYCQmkkAFJNJD+QQkJpJDCqEBCAM5JBQu8xehFCSdVNj8BASQlY/BgKQaotKy7HYJJTSNrnHgCfqlY/DFIVb2rq4+j61OFfh0ure5oWl0joGWI9dtPqPELJyT0M1QaoqySMjFRopGIBCdEUQAkqKSSABKiaEAHvyST9+iSTAPfu5CEiErA9E1e6MGTWdklokkY6Roe1sYbRrSKt2tqu0SDWgpjRWz9Do/p2vukg9WyHyXU6o6WZaLJE5hvaxrHjNr2NAIPhUcCuqsOjqjbkubkMC7/iycmOjwnTfR3arOC6jZmDF0VSQN5YQHeFVzFV9NW2WPANAHD3evMdftQw4OtFlb1u1JG384ze0fNwz54ilYHmSEIVgZyi5SSIXeYvpCKSZSUstAUBBQFAzqdQtUDbXuc+oijoHUuLnGpDQeV55jevWrJohsTWsYxrWjcKLSdCoa6wvA7TZ3bX90cZafDyXc2yKgXFlk+TRUdGktlzaBclpSzA1XWW3BaC2R4rNAeX6xWARvFMHVI4EYj6haQrsNerPstid+pw8QD6LkCV1R7RIkk0KgEiik0KJSBCQmAghIYkiuh1U1W/ii5z3OZGwgEsALy4gkAA3UpieIW4tPRgf6NpaeEsb2Hh1mbY8km1oDhkBpJAAqSaAC8knAAZldBadRLYxwa2L4u0QAYXCQEnfm3mQAvRtUdSI9H0km2ZrYcM47PXJvzP/AFeHGG6GY/R7qg+wj+Ithc18jRs2UHLEPm3OGQyqa5gdvatLbV4PIbuC1VokqSTUuOahH1bz4LN9gZTWlxvTtElC0bwfAU+6yPiMa0PkdTa7DLg99MaA5YXrVWm1bb9oil1ABgBkAhIDgukLUoM2rTZx1cZWDLfI31HfvXn1V9DQkPGyRUOuIOBBuoV882toD3ht7Q94acatDiG/SiuwM4op77k6KK9KjnfaAqJUtlKizZoJDcUFBCQ3o7joz0zJCy0/CNHNEUuycHN6zHgjdez6LvrJ0iQzXSNfE/O7bYeRF/iFyHRRqx8aO1TuNOp8CPn1XvJGf9Md5WBbdHyWeakjS2puJHVd+12BXDm/U2Un4eivtrX9k17iPNRbYQb3X8MlptETXBb3+Ka2gc4AnAZnuWQ7OL6QdFOljHwxVzXbVN4AIIHG9eXr2y2hxkq4UGAHD1XmWuujBDaTs4SDa5GtHeh712QVIxjk5No0CEIVGgBIhSCT0PQeiqlVCFAztejrSDR8SEnrOIez9VG0e0caBp8V6bobQLpus7qx783cG/dcV0cdF75XMtVr2o42kPjZe17yLw5xxa36nkvYX2huzQXDDddwWM5eIdGudZ42DZjaAaULx5VxK1FtgoSW9/FbMmtzVG0xANpms0xmma0AVOKwtPadisUfxJqPlcKw2etC7c+Q/lZXPPAKem9JmzRPlij+LK1tWtJq1m97m4uoL9kYrx+2W588jpJnl73mrnON5+wyAFwXVhxc+3oiToyNL6YktchkndtOOGQa3JrAOyBuHnesRmsdrguZPJs5BxDxyo8FOzsuPDyxCUsIcKFdM8akuiE6L7Xr9bJIzGZGtDhRzmMDHkHEbQwrwoudVk0JaaHu5KtcLVPs1RtkqY9yaD6+QC9Vo5EyKRTQsmjYikcDyKaN6kb0ez9ElpAsJaMRJKe/aafKnguz0zb2Ni6wBDxgQCL+a8r6KtIUbNHmHbQ7wPsfBdbpDSInZsm4txplyG5c0sacrMp5HF1/o0doDanYJA3Nu8lium2DUC/erppHtugZtn5jh3VWboqwTP8Axmt7rz3LopcbPP5y50Zmj3F8JLsa3Liuk+y0+C7iR3EH/wBV3s9lLWhjBQ5jIDdX1XKdKkH/AI8TtxH2/wBllVL6nZilyyfweYIQhB1gm9JZVg0bJaJGxwML3uuDRzxJyHFHgemLFGXENaC5xNAAKkk4AAYleydH/RUIdm0W8AyXFkJvbHuL/mfwwC2upOoEOjmiWaklqcMcRHX8sYy4uXUT6RAvdjkNy5pT+C6Mi0Til9w3fdax8xkNG4Kn4jpncFsY49gbLRVxWQCbBQUHaWFpSQQRlz6F7gQL7gaYAZlY2tGtcOj49p525nA7DBiT/q3ivJbR0gWmSQvm2ZATc0jZDR8rSDhzqtseKUuxNpHawTX35rgdbtFNgnqyjY3t2wPlNSHNHeLhxW4g11hpWRskfIB48bj9FymtusAtcrS2ojjbssFLzVxcXOvuJrhkAFrFvGyXTMdltaQTgMDwpgrWTNOBBWrgaDUAm8ZjIHK/FVnZ3O+i0WZrZPEyNJvBcAL6C/7LDopOIyB7yPskQsJPk7LXRtUOwHf5lRIUpG39wr4Xr1XdnHFohVKqlRIrJ2bRZGqG+8sxvTUmtvHMKaKejp+ji2bNr2T+dtPT/b6LubVZ6PJyxoLiV5VoG1/CtEbq0v2Sd20C2vcSD3L1W1S7QB3rF/qMPxCtF9m0hX8opyWa63mnVAHJa3R0FTRbj+AbTHBU1FM4ouTWzHsdqJd1jXmtH0rgOslaXih5deMev0W4AoVzPSbbx/C/Dxc5wA/to957qMH9yWSN9o1/CunR5TtJ/EUV0+pOoM2kJOrVkDT15SLuLWfM7yXNZ6hg6t6tzW6YRWdtfmeewxu9x9M17tq1qtBo6PYhAfM4D4kpAqTT6DgszRWjIbHEIbI0NaO0/EuOZJzPFYlu0kG3Nx35lRKTkFGRaraG1JNXHNYlnhdK6/BVWGxOldUroYotkbLMczuWYxRRbPVZ2szu5rndcdd49Hs2GUktDhc3d+p+5vDNYWvPSCyxtMNmIfOe0cRHxdvduavHpZXSOL5HFznGrnONSSd5XVhwcu5aIlKtFlvt0lokdLO4ve7En6ADIcFUW3X4KygvJuGKqfMHYYLuXwZGvtwNQThgOCxVtnx1FN61K488OMr+TSLsnA+jgfd9yUzaEqCtcK0Kx8KKkKzZUS1IDZgV98VObtHmVKBt4/c3zqfJVVXtes89OkgSTSKzkjWLEpxj33FRUo8+R/xKg1b6Kl3GidYNpjWyHrAUqfz7iD828Zrh1nxDaZ7971MYqXQsmj0ixaQ3G8ZZ+GK2btKUHWIHEmn1K8mbb5G3NeabnUcByDgVI6UmP59ni1rGnxaKqvy5Lw4vyYP1noekNY2RNLi6+hocz+xp7Z49kZnJef6X0k60EvdcAKNbWuy2pN5zJqSTmT3LFILjiXOJxvc4nZNMbyvTdT+j1sTRPpFt9xjs5v4gyDM/pyz3CZNQVy2dGOMYqo6Oa6Pui51r2Z7XWOzXbI7L5uXys455b17W2xMiiEcYbFEwUDWilwyC15nJbtz9Vv5GDdlctHpPT7pDstwwAXmSizojlTMnSmlr9lmCjorRbpDVyND6GLztO710jGANoOqwYuwryUWbBFEANllwGLvQcV5/r50kiEOs1iNZLw+UXhm8NOb/AKBYGv3SXtbVnsLqN7L5m572xnzd4LziKLMrrw4L7kRKXiG1pJLnEkm8k3kk4klWmgFXXBDiGirsNy1VrtReeGQXVPIoohKzItFp+Ix1Mqef2WvBpgrrOe0N4/56qlcUpN9lpFhtTqUqqkJhS23sYBqtbh794qICk1VEGJIp8k9k7j4FIZs4z6n6EeqqQHpVXr8kec4toaEqovSbKj0BU4xceR8lA1Ug2434X+JA9VmzZFay7FJcQsOilG6mPmoi+LLkrVGXI1TsdjdK9scTXPe40a1oqSVl6E0BLa5BHZ2lxN5JJ2WN+Z5yC9g1b1ZjsDdiAfFtLhSSYjD9LflbwzzWmTOofX72c3H16NfqlqRHYA2ScCW1m9rRe2EkZb3X9rwXRWu0CIfEnIdJS5uQVFv0kyzg37cpxcb6HguKtuknzOxJqfYXB3N2/wC/vwJSUen/AF9+mbpLTj5n3Yei2eiND16z7mi+qjoPQIaNuW4C+/yWxtFrDml73CKzRi9xurT1Sq9aQld99t+G6jmYI9okMjAJJJAqBiSchcvJ9eukZ1p2oLIdmAXOcDQy5UG5nmtXrpr4+1n4UNY7M24Nzkp+Z/Dgubgh99y0xYUv8mdkpOqIRx8D9FOWQtFTQbqqyaUMFXY5Bai0Tl5qe7gtck+KoSVk7RPtYuLuQoqajcfFRQuRys0otjNa0FLjxVbjebk4jePDxuSePfK70R4IPicB4KO1y8AkUKbGTbJ7oFY16oU2FNNgWv8AfvlRQqpuF3vl9lBVLYkZ5QEIXsHm+gUISQGmNTAuPIeY+ygrHYHkz6l32WMjeBSt7qlqdNb5KR9WJp/mTOHVYNw+Z3DxotHsk3CpJuAF5JOAAzK990Fo6SOyxMI2WbDawCgLRQF1SMHVqTxxXLmnx/k3T6st0JoiKzxfAsQ2Wj8SY9p5zJdn6ZLG0zrCyztLIbz+Z2ZKxNY9aAxvw4hst8zxXI2dj5nZ1rfwvWUYcu3o5MmSnXv3ou/iHzOvqa1+q6nQ2g2xN+JLcBhvKt0ZohkTQ+TubvPBGmdLRwR/HthowfhQjtPOQATbvWhQg0/l/wDPqWaQtzBGZrS74VnZ2W5vOQaMyV5RrdrhJbX0HUgYf5cQw/c7e7yWJrNrRNbpdqS5gujjHZYOG88VgRspit8cPWb1x+voQwb1e5wGOJBuVU1pDBfe44Baxs5Ltp1+PgRSiJ5FHpGsVfZLSLiZHV33cqArGWRbe2ffBY5XHLbNVoEITAUgIKcvvv8AZTohzbveX/0qq6AqSUqJUUAJWNUFMJoC1uB943KsqxnvvUHK3oS2Z4CCEUTK9k84QSKdEigTAKx2B/sH0eVUr2xF1GtBc5zmtaBeSdmgAG+rqLKaNMTOt6LIK2pxaxrnsZtNc8XMFdkkHImoAOO7NeiaZ1layPZYaucL/sKZclzlihboyzCIUdaZb5dm8lxFzAflaDTvcfzGj0VZyXVnIJca0oOpXG9ebKUZTt6OnNil+XcdiZYHWhh223g1Bypkuh0botlnaHOHWyGZKzJWsbGWggDM79wbw86LRawa3x2ONsj/AOZaXt/lxnBoF22/cLu9F268+DnhjfFP35M3TWm47K0S2rrSO/BgGPAncF45pvTstslMs7qk9lo7LG/K0ZBK06UktEzpZnFz3EEndfcAMgNypZHs8SumGP1mvUVSIsjpjjuSmmDLze44Dci0T7AyLj9FrnOqanFGTLx6RUIX2xPeSam8lRTSK4joLbVjXeP++qpVsrqgbwPQU8lANVS7ZK0INUwEw1OiEhkUHD3y9QmmMPfvEBMGUFKimVFZgAUwogKSaAnH5+wk8JAqbh7+qpaF6ZyRKWwEBoXr9nD0BckSnVOiCWrKy7gVv9WZTFKLQaMjj2gHuP8AUdFstaxt+0/O7AXmgoTr7LY2gCSaoZfstFz5SMQz5W73m4YCpuSt9tdI1tQGtaXBjGijGNow7LRzNSTUk3kkrCacv8bNYPiro6+0axQR1kLjJK4YMIeQMht9lo+vBa2PXScPq1rGxkXsxLhxfjXkAOC5draq8zUAGIw/6oh+HijaeaUkbLTesk1okDnOps/htbUBmF4OJccz6XLUSyOe4l5LnHEuJJPMlXx2YlWmOmGK1cEqoxjJsobGRuHL6Ki1P2SRtOJrvp6K98oFQLyLye8XLBtv4j/3O/yK58svg2hH5KnP4eqW2d6SFyts2AvO8+KiTxKaA1ICzZ6vh7+qiArW9n37yVa0a0JCKE0lIwTbgffH0SKlGmgeishRoplRWYAAnRFE6JgJTb75i8KCbCmn2JmelRNMNXsnn7ABZMcYYA6QVJFWx79zn7m8MTwF6GgMxoXZA3hvEjN3DAZ7lQ9xNSSSTeSbyScyVOy6olLMXuq41JoOQwAAFwAyAuCUw6rebv8AUeijF2m8x5q6cAhpNwAdz7ZuHgpe0H7WVwtuuxwVjYg295vVPxTlcBgAoUrik3RUaMp9tFLh3LEdbHUPnwTdgqi9c+STs3ikRYMeX2StV73fud9SnGMeRUrQOseawa6LWzGRRWbKKKOJRWAmpUUUqAtj7Pj5KsK6HA+8VSrekStsEk0ioKApx4pIZimD0NyiVOQX++fqoUUvYISE6ISASAhJAGzaxWB2zhjv3cvuouKhVeycGh7SCkiqAsnC28E77kWnBv7T9XuRGbxzUZjc3l6lQ9ja6K6pEoQsmzWKSIlQKsKgVjJGqHHnyKc/aPvIIj9CnP2j3eQU10P0pTKEFSyiNFFSKRUMZZAce5VK2E48lW8XnmU3+lErYkIQpKEgIKSQyyX3771WrJPff7Ch7yRLZKIoTQpGJJNCANiUk0L2TzhIqhMhMBsxCJjh+31KGG9KTLkPVZvZa0VoqiqKrI1QiVEhSKSzZohxi/uPkiftHu8giMX9x8kT4+H+IU+FelaiVIJKGURokp0SIUNAEWPclILzzUosVGXHw8kftF6RKEIUlCSUlFIZa/AeHr6KpW/l9+8KqpEiUJCaSkYIQhAGxSCEL2jzxoKEJAJmISfly9ShCzeyloik5CFmzVEFJCFmzREo8e4+RRNj3N/xCEJeD9IN9+CihCgoSRQhSxhHilJj4JoU+C9IhAQhSUIpFCEDLG9nx8iqkISeiUIoQhSMEIQgD//Z"/>
          <p:cNvSpPr>
            <a:spLocks noChangeAspect="1" noChangeArrowheads="1"/>
          </p:cNvSpPr>
          <p:nvPr/>
        </p:nvSpPr>
        <p:spPr bwMode="auto">
          <a:xfrm>
            <a:off x="74613" y="-102870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pic>
        <p:nvPicPr>
          <p:cNvPr id="30726" name="Picture 6" descr="http://theintelhub.com/wp-content/uploads/2010/07/vacci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108325"/>
            <a:ext cx="3513138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Management/treatment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1746" name="Content Placeholder 8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5975"/>
          </a:xfrm>
        </p:spPr>
        <p:txBody>
          <a:bodyPr/>
          <a:lstStyle/>
          <a:p>
            <a:r>
              <a:rPr lang="en-US" smtClean="0"/>
              <a:t>Eflornithine (</a:t>
            </a:r>
            <a:r>
              <a:rPr lang="en-US" i="1" smtClean="0"/>
              <a:t>T. gambiense</a:t>
            </a:r>
            <a:r>
              <a:rPr lang="en-US" smtClean="0"/>
              <a:t> only)</a:t>
            </a:r>
          </a:p>
          <a:p>
            <a:r>
              <a:rPr lang="en-US" smtClean="0"/>
              <a:t>Melarsoprol</a:t>
            </a:r>
          </a:p>
          <a:p>
            <a:r>
              <a:rPr lang="en-US" smtClean="0"/>
              <a:t>Suramin (Antrypol)</a:t>
            </a:r>
          </a:p>
          <a:p>
            <a:r>
              <a:rPr lang="en-US" smtClean="0"/>
              <a:t>Combination therapy</a:t>
            </a:r>
          </a:p>
          <a:p>
            <a:r>
              <a:rPr lang="en-US" smtClean="0"/>
              <a:t>Pentamidine</a:t>
            </a:r>
          </a:p>
          <a:p>
            <a:pPr lvl="1"/>
            <a:r>
              <a:rPr lang="en-US" smtClean="0"/>
              <a:t>Treats</a:t>
            </a:r>
            <a:r>
              <a:rPr lang="en-US" i="1" smtClean="0"/>
              <a:t> T. gambiense</a:t>
            </a:r>
            <a:r>
              <a:rPr lang="en-US" smtClean="0"/>
              <a:t>, but not </a:t>
            </a:r>
            <a:r>
              <a:rPr lang="en-US" i="1" smtClean="0"/>
              <a:t>T. rhodesiense</a:t>
            </a:r>
            <a:endParaRPr lang="en-US" smtClean="0"/>
          </a:p>
          <a:p>
            <a:pPr lvl="1"/>
            <a:r>
              <a:rPr lang="en-US" smtClean="0"/>
              <a:t>Toxic, so should not be used for prevention</a:t>
            </a:r>
          </a:p>
        </p:txBody>
      </p:sp>
      <p:pic>
        <p:nvPicPr>
          <p:cNvPr id="31747" name="Picture 2" descr="http://thm-a01.yimg.com/nimage/00ca2a93f9039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362200"/>
            <a:ext cx="9144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Case Study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7545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mtClean="0"/>
              <a:t>Eco-social analysis of an East African agro-pastoral system: Management of tsetse and bovine trypanosomiasis</a:t>
            </a:r>
          </a:p>
          <a:p>
            <a:pPr algn="ctr">
              <a:buFont typeface="Wingdings 2" pitchFamily="18" charset="2"/>
              <a:buNone/>
            </a:pPr>
            <a:r>
              <a:rPr lang="en-US" sz="2400" smtClean="0"/>
              <a:t>Johann Baumgartner, Gianni Gilioli, Getachew Tikubet, Andrew Paul Guiterrez</a:t>
            </a:r>
          </a:p>
        </p:txBody>
      </p:sp>
      <p:pic>
        <p:nvPicPr>
          <p:cNvPr id="32771" name="Picture 2" descr="http://www.fredhoogervorst.com/oni.app/local/upload/20426.jpg"/>
          <p:cNvPicPr>
            <a:picLocks noChangeAspect="1" noChangeArrowheads="1"/>
          </p:cNvPicPr>
          <p:nvPr/>
        </p:nvPicPr>
        <p:blipFill>
          <a:blip r:embed="rId2" cstate="print"/>
          <a:srcRect t="5475"/>
          <a:stretch>
            <a:fillRect/>
          </a:stretch>
        </p:blipFill>
        <p:spPr bwMode="auto">
          <a:xfrm>
            <a:off x="2209800" y="3657600"/>
            <a:ext cx="51625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African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Trypansomiasis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9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600" u="sng" dirty="0" smtClean="0"/>
              <a:t>Outline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Disease background/mechanics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Vector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Impacts on humans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Impacts on animals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Prevention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Management/treatment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Case study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What’s next?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971800"/>
            <a:ext cx="3429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92202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Hypotheses</a:t>
            </a:r>
            <a:endParaRPr lang="en-US" sz="44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5975"/>
          </a:xfrm>
        </p:spPr>
        <p:txBody>
          <a:bodyPr/>
          <a:lstStyle/>
          <a:p>
            <a:r>
              <a:rPr lang="en-US" sz="2800" smtClean="0">
                <a:cs typeface="Arial" charset="0"/>
              </a:rPr>
              <a:t>↓</a:t>
            </a:r>
            <a:r>
              <a:rPr lang="en-US" sz="2800" smtClean="0"/>
              <a:t> risk from tsetse and disease 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en-US" sz="2800" smtClean="0"/>
              <a:t> </a:t>
            </a:r>
            <a:r>
              <a:rPr lang="en-US" sz="2800" smtClean="0">
                <a:latin typeface="Arial" charset="0"/>
                <a:cs typeface="Arial" charset="0"/>
              </a:rPr>
              <a:t>↑</a:t>
            </a:r>
            <a:r>
              <a:rPr lang="en-US" sz="2800" smtClean="0"/>
              <a:t> cattle populations and their value</a:t>
            </a:r>
          </a:p>
          <a:p>
            <a:r>
              <a:rPr lang="en-US" sz="2800" smtClean="0"/>
              <a:t>Interaction of </a:t>
            </a:r>
            <a:r>
              <a:rPr lang="en-US" sz="2800" smtClean="0">
                <a:cs typeface="Arial" charset="0"/>
              </a:rPr>
              <a:t>↓</a:t>
            </a:r>
            <a:r>
              <a:rPr lang="en-US" sz="2800" smtClean="0"/>
              <a:t> risk and </a:t>
            </a:r>
            <a:r>
              <a:rPr lang="en-US" sz="2800" smtClean="0">
                <a:latin typeface="Arial" charset="0"/>
                <a:cs typeface="Arial" charset="0"/>
              </a:rPr>
              <a:t>↑</a:t>
            </a:r>
            <a:r>
              <a:rPr lang="en-US" sz="2800" smtClean="0"/>
              <a:t> productivity </a:t>
            </a:r>
            <a:r>
              <a:rPr lang="en-US" sz="2800" smtClean="0">
                <a:sym typeface="Wingdings" pitchFamily="2" charset="2"/>
              </a:rPr>
              <a:t> </a:t>
            </a:r>
            <a:r>
              <a:rPr lang="en-US" sz="2800" smtClean="0">
                <a:latin typeface="Arial" charset="0"/>
                <a:cs typeface="Arial" charset="0"/>
                <a:sym typeface="Wingdings" pitchFamily="2" charset="2"/>
              </a:rPr>
              <a:t>↑</a:t>
            </a:r>
            <a:r>
              <a:rPr lang="en-US" sz="2800" smtClean="0"/>
              <a:t> human and cattle populations, </a:t>
            </a:r>
          </a:p>
          <a:p>
            <a:pPr lvl="1"/>
            <a:r>
              <a:rPr lang="en-US" sz="2400" smtClean="0"/>
              <a:t>Over exploitation of base resources (like pastures) </a:t>
            </a:r>
          </a:p>
          <a:p>
            <a:pPr lvl="1"/>
            <a:r>
              <a:rPr lang="en-US" sz="2400" smtClean="0"/>
              <a:t>Lower environmental CC and </a:t>
            </a:r>
            <a:r>
              <a:rPr lang="en-US" sz="2400" smtClean="0">
                <a:cs typeface="Arial" charset="0"/>
              </a:rPr>
              <a:t>↓</a:t>
            </a:r>
            <a:r>
              <a:rPr lang="en-US" sz="2400" smtClean="0"/>
              <a:t> sustainability</a:t>
            </a:r>
          </a:p>
          <a:p>
            <a:r>
              <a:rPr lang="en-US" sz="2800" smtClean="0"/>
              <a:t>New social structures required to cope with consequences of this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Methods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705600" cy="4876800"/>
          </a:xfrm>
        </p:spPr>
        <p:txBody>
          <a:bodyPr/>
          <a:lstStyle/>
          <a:p>
            <a:r>
              <a:rPr lang="en-US" sz="2800" smtClean="0"/>
              <a:t>Study area</a:t>
            </a:r>
          </a:p>
          <a:p>
            <a:pPr lvl="1"/>
            <a:r>
              <a:rPr lang="en-US" sz="2400" smtClean="0"/>
              <a:t>SW Ethiopia, village of roughly 254 households</a:t>
            </a:r>
          </a:p>
          <a:p>
            <a:pPr lvl="2"/>
            <a:r>
              <a:rPr lang="en-US" sz="2200" smtClean="0"/>
              <a:t>“Extreme poverty” (UNSTATS 2006)</a:t>
            </a:r>
          </a:p>
          <a:p>
            <a:pPr lvl="1"/>
            <a:r>
              <a:rPr lang="en-US" sz="2400" smtClean="0"/>
              <a:t>Productivity constraints</a:t>
            </a:r>
          </a:p>
          <a:p>
            <a:pPr lvl="1"/>
            <a:r>
              <a:rPr lang="en-US" sz="2400" smtClean="0"/>
              <a:t>Tsetse and trypanosomiasis</a:t>
            </a:r>
          </a:p>
          <a:p>
            <a:pPr lvl="1"/>
            <a:r>
              <a:rPr lang="en-US" sz="2400" smtClean="0"/>
              <a:t>Study from 1995 to 2005</a:t>
            </a:r>
          </a:p>
          <a:p>
            <a:r>
              <a:rPr lang="en-US" sz="2800" smtClean="0"/>
              <a:t>Investigated</a:t>
            </a:r>
          </a:p>
          <a:p>
            <a:pPr lvl="1"/>
            <a:r>
              <a:rPr lang="en-US" sz="2400" smtClean="0"/>
              <a:t>Insect control measures/livestock treatment</a:t>
            </a:r>
          </a:p>
          <a:p>
            <a:pPr lvl="1"/>
            <a:r>
              <a:rPr lang="en-US" sz="2400" smtClean="0"/>
              <a:t>Insect trapping</a:t>
            </a:r>
          </a:p>
          <a:p>
            <a:pPr lvl="1"/>
            <a:r>
              <a:rPr lang="en-US" sz="2400" smtClean="0"/>
              <a:t>Cattle blood testing/treatment</a:t>
            </a:r>
          </a:p>
        </p:txBody>
      </p:sp>
      <p:pic>
        <p:nvPicPr>
          <p:cNvPr id="34819" name="Picture 4" descr="Ethiopia Pop 1976 full siz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8000"/>
          <a:stretch>
            <a:fillRect/>
          </a:stretch>
        </p:blipFill>
        <p:spPr bwMode="auto">
          <a:xfrm>
            <a:off x="5486400" y="1524000"/>
            <a:ext cx="31940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http://globalnetwork.org/files/u1/ethiopia-ma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3225" y="4295775"/>
            <a:ext cx="23907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Methods cont.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 fontScale="925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600" dirty="0" smtClean="0"/>
              <a:t>Complex bio-economic model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200" dirty="0" smtClean="0"/>
              <a:t>Combined economic and biologic model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800" dirty="0" smtClean="0"/>
              <a:t>Incorporates: refuge, population demand, resource depletion, cattle and farmer dynamics (biological and economical)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200" dirty="0" smtClean="0"/>
              <a:t>Max-profit system (X</a:t>
            </a:r>
            <a:r>
              <a:rPr lang="en-US" sz="3200" baseline="-25000" dirty="0" smtClean="0"/>
              <a:t>c</a:t>
            </a:r>
            <a:r>
              <a:rPr lang="en-US" sz="3200" dirty="0" smtClean="0"/>
              <a:t>)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800" dirty="0" smtClean="0"/>
              <a:t>Unrestrained demand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200" dirty="0" smtClean="0"/>
              <a:t>Optimal long-term societal system (X*)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800" dirty="0" smtClean="0"/>
              <a:t>Sustainable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400" dirty="0" smtClean="0"/>
              <a:t>Determined economic impact and sustainability of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Results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en-US" smtClean="0"/>
              <a:t>During the 10-year period:</a:t>
            </a:r>
          </a:p>
          <a:p>
            <a:pPr lvl="1"/>
            <a:r>
              <a:rPr lang="en-US" smtClean="0"/>
              <a:t>Disease prevalence </a:t>
            </a:r>
            <a:r>
              <a:rPr lang="en-US" smtClean="0">
                <a:latin typeface="Arial" charset="0"/>
                <a:cs typeface="Arial" charset="0"/>
              </a:rPr>
              <a:t>↓ </a:t>
            </a:r>
          </a:p>
          <a:p>
            <a:pPr lvl="2"/>
            <a:r>
              <a:rPr lang="en-US" smtClean="0"/>
              <a:t>29% - 10%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↓ Perceived Risk</a:t>
            </a:r>
            <a:endParaRPr lang="en-US" smtClean="0"/>
          </a:p>
          <a:p>
            <a:pPr lvl="1"/>
            <a:r>
              <a:rPr lang="en-US" smtClean="0"/>
              <a:t>Cattle numbers </a:t>
            </a:r>
            <a:r>
              <a:rPr lang="en-US" smtClean="0">
                <a:latin typeface="Arial" charset="0"/>
                <a:cs typeface="Arial" charset="0"/>
              </a:rPr>
              <a:t>↑: </a:t>
            </a:r>
            <a:r>
              <a:rPr lang="en-US" smtClean="0"/>
              <a:t>574 - 2872</a:t>
            </a:r>
          </a:p>
          <a:p>
            <a:pPr lvl="1"/>
            <a:r>
              <a:rPr lang="en-US" smtClean="0"/>
              <a:t>Calving rate </a:t>
            </a:r>
            <a:r>
              <a:rPr lang="en-US" smtClean="0">
                <a:latin typeface="Arial" charset="0"/>
                <a:cs typeface="Arial" charset="0"/>
              </a:rPr>
              <a:t>↑</a:t>
            </a:r>
            <a:r>
              <a:rPr lang="en-US" smtClean="0"/>
              <a:t> </a:t>
            </a:r>
          </a:p>
          <a:p>
            <a:pPr lvl="2"/>
            <a:r>
              <a:rPr lang="en-US" smtClean="0"/>
              <a:t>0.068 - 0.56 calves·year</a:t>
            </a:r>
            <a:r>
              <a:rPr lang="en-US" baseline="30000" smtClean="0"/>
              <a:t>-1</a:t>
            </a:r>
            <a:r>
              <a:rPr lang="en-US" smtClean="0"/>
              <a:t>·cow</a:t>
            </a:r>
            <a:r>
              <a:rPr lang="en-US" baseline="30000" smtClean="0"/>
              <a:t>-1</a:t>
            </a:r>
            <a:r>
              <a:rPr lang="en-US" smtClean="0"/>
              <a:t> </a:t>
            </a:r>
          </a:p>
          <a:p>
            <a:pPr lvl="2"/>
            <a:r>
              <a:rPr lang="en-US" smtClean="0"/>
              <a:t>Ethiopian highlands: no </a:t>
            </a:r>
            <a:r>
              <a:rPr lang="en-US" smtClean="0">
                <a:latin typeface="Arial" charset="0"/>
                <a:cs typeface="Arial" charset="0"/>
              </a:rPr>
              <a:t>↑</a:t>
            </a:r>
            <a:r>
              <a:rPr lang="en-US" smtClean="0"/>
              <a:t> calving rate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tsetse control </a:t>
            </a:r>
          </a:p>
          <a:p>
            <a:pPr lvl="2"/>
            <a:r>
              <a:rPr lang="en-US" smtClean="0"/>
              <a:t>Calf mortality substantially reduced</a:t>
            </a:r>
          </a:p>
          <a:p>
            <a:pPr lvl="1"/>
            <a:r>
              <a:rPr lang="en-US" sz="2400" smtClean="0"/>
              <a:t>Milk production </a:t>
            </a:r>
            <a:r>
              <a:rPr lang="en-US" sz="2400" smtClean="0">
                <a:cs typeface="Arial" charset="0"/>
              </a:rPr>
              <a:t>↑: </a:t>
            </a:r>
            <a:r>
              <a:rPr lang="en-US" sz="2200" smtClean="0"/>
              <a:t>0.1 - 1.31 liters/day</a:t>
            </a:r>
          </a:p>
          <a:p>
            <a:pPr lvl="1"/>
            <a:endParaRPr lang="en-US" smtClean="0"/>
          </a:p>
        </p:txBody>
      </p:sp>
      <p:pic>
        <p:nvPicPr>
          <p:cNvPr id="37891" name="Picture 2" descr="http://k43.pbase.com/o6/93/329493/1/71695855.SutJEmsp.NigerDec06533.jpg"/>
          <p:cNvPicPr>
            <a:picLocks noChangeAspect="1" noChangeArrowheads="1"/>
          </p:cNvPicPr>
          <p:nvPr/>
        </p:nvPicPr>
        <p:blipFill>
          <a:blip r:embed="rId2" cstate="print"/>
          <a:srcRect l="22667" r="6667"/>
          <a:stretch>
            <a:fillRect/>
          </a:stretch>
        </p:blipFill>
        <p:spPr bwMode="auto">
          <a:xfrm>
            <a:off x="5486400" y="1600200"/>
            <a:ext cx="350520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Results cont.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mtClean="0"/>
              <a:t>Draft oxen</a:t>
            </a:r>
            <a:r>
              <a:rPr lang="en-US" smtClean="0">
                <a:latin typeface="Arial" charset="0"/>
                <a:cs typeface="Arial" charset="0"/>
              </a:rPr>
              <a:t>↑: </a:t>
            </a:r>
            <a:r>
              <a:rPr lang="en-US" smtClean="0"/>
              <a:t>3 - 136</a:t>
            </a:r>
          </a:p>
          <a:p>
            <a:pPr lvl="1"/>
            <a:r>
              <a:rPr lang="en-US" smtClean="0"/>
              <a:t>Cultivated area </a:t>
            </a:r>
            <a:r>
              <a:rPr lang="en-US" smtClean="0">
                <a:latin typeface="Arial" charset="0"/>
                <a:cs typeface="Arial" charset="0"/>
              </a:rPr>
              <a:t>↑</a:t>
            </a:r>
            <a:r>
              <a:rPr lang="en-US" smtClean="0"/>
              <a:t> </a:t>
            </a:r>
          </a:p>
          <a:p>
            <a:pPr lvl="2"/>
            <a:r>
              <a:rPr lang="en-US" smtClean="0"/>
              <a:t>12 ha - 500 ha</a:t>
            </a:r>
          </a:p>
          <a:p>
            <a:pPr lvl="1"/>
            <a:r>
              <a:rPr lang="en-US" smtClean="0"/>
              <a:t>33% </a:t>
            </a:r>
            <a:r>
              <a:rPr lang="en-US" smtClean="0">
                <a:latin typeface="Arial" charset="0"/>
                <a:cs typeface="Arial" charset="0"/>
              </a:rPr>
              <a:t>↓</a:t>
            </a:r>
            <a:r>
              <a:rPr lang="en-US" smtClean="0"/>
              <a:t> in pasture area </a:t>
            </a:r>
          </a:p>
          <a:p>
            <a:pPr lvl="2"/>
            <a:r>
              <a:rPr lang="en-US" smtClean="0"/>
              <a:t>440 ha - 295 ha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>
                <a:latin typeface="Arial" charset="0"/>
                <a:cs typeface="Arial" charset="0"/>
              </a:rPr>
              <a:t>↓</a:t>
            </a:r>
            <a:r>
              <a:rPr lang="en-US" smtClean="0"/>
              <a:t> CC</a:t>
            </a:r>
          </a:p>
          <a:p>
            <a:r>
              <a:rPr lang="en-US" smtClean="0"/>
              <a:t>Family size </a:t>
            </a:r>
            <a:r>
              <a:rPr lang="en-US" smtClean="0">
                <a:latin typeface="Arial" charset="0"/>
                <a:cs typeface="Arial" charset="0"/>
              </a:rPr>
              <a:t>↑:</a:t>
            </a:r>
            <a:r>
              <a:rPr lang="en-US" smtClean="0"/>
              <a:t> 3.5 - 5</a:t>
            </a:r>
          </a:p>
          <a:p>
            <a:r>
              <a:rPr lang="en-US" smtClean="0"/>
              <a:t>Family income (in USD)/mo </a:t>
            </a:r>
            <a:r>
              <a:rPr lang="en-US" smtClean="0">
                <a:latin typeface="Arial" charset="0"/>
                <a:cs typeface="Arial" charset="0"/>
              </a:rPr>
              <a:t>↑: </a:t>
            </a:r>
            <a:r>
              <a:rPr lang="en-US" smtClean="0"/>
              <a:t>15.6 - 60 </a:t>
            </a:r>
          </a:p>
          <a:p>
            <a:r>
              <a:rPr lang="en-US" smtClean="0"/>
              <a:t>Construction of a school in 2005</a:t>
            </a:r>
          </a:p>
          <a:p>
            <a:r>
              <a:rPr lang="en-US" smtClean="0"/>
              <a:t>New road</a:t>
            </a:r>
          </a:p>
        </p:txBody>
      </p:sp>
      <p:pic>
        <p:nvPicPr>
          <p:cNvPr id="38915" name="Picture 2" descr="http://organictobe.org/wp-content/uploads/2008/08/oxen.jpg"/>
          <p:cNvPicPr>
            <a:picLocks noChangeAspect="1" noChangeArrowheads="1"/>
          </p:cNvPicPr>
          <p:nvPr/>
        </p:nvPicPr>
        <p:blipFill>
          <a:blip r:embed="rId2" cstate="print"/>
          <a:srcRect l="3865" t="2548" r="1450" b="3185"/>
          <a:stretch>
            <a:fillRect/>
          </a:stretch>
        </p:blipFill>
        <p:spPr bwMode="auto">
          <a:xfrm>
            <a:off x="5257800" y="15240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Discussion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0" y="1774825"/>
            <a:ext cx="8686800" cy="4854575"/>
          </a:xfrm>
        </p:spPr>
        <p:txBody>
          <a:bodyPr/>
          <a:lstStyle/>
          <a:p>
            <a:r>
              <a:rPr lang="en-US" smtClean="0"/>
              <a:t>Neighboring villages experienced </a:t>
            </a:r>
            <a:r>
              <a:rPr lang="en-US" smtClean="0">
                <a:latin typeface="Arial" charset="0"/>
                <a:cs typeface="Arial" charset="0"/>
              </a:rPr>
              <a:t>↓</a:t>
            </a:r>
            <a:r>
              <a:rPr lang="en-US" smtClean="0"/>
              <a:t> disease rate. No direct control measures taken</a:t>
            </a:r>
          </a:p>
          <a:p>
            <a:pPr lvl="1"/>
            <a:r>
              <a:rPr lang="en-US" smtClean="0"/>
              <a:t>Spillover?</a:t>
            </a:r>
          </a:p>
          <a:p>
            <a:pPr lvl="1"/>
            <a:r>
              <a:rPr lang="en-US" smtClean="0"/>
              <a:t>Tsetse population cycle?</a:t>
            </a:r>
          </a:p>
          <a:p>
            <a:r>
              <a:rPr lang="en-US" smtClean="0"/>
              <a:t>Oxen productivity </a:t>
            </a:r>
            <a:r>
              <a:rPr lang="en-US" smtClean="0">
                <a:latin typeface="Arial" charset="0"/>
                <a:cs typeface="Arial" charset="0"/>
              </a:rPr>
              <a:t>↑</a:t>
            </a:r>
          </a:p>
          <a:p>
            <a:pPr lvl="1"/>
            <a:r>
              <a:rPr lang="en-US" smtClean="0"/>
              <a:t>tsetse control	</a:t>
            </a:r>
          </a:p>
          <a:p>
            <a:pPr lvl="1"/>
            <a:r>
              <a:rPr lang="en-US" smtClean="0"/>
              <a:t>Land cultivated/ox </a:t>
            </a:r>
            <a:r>
              <a:rPr lang="en-US" smtClean="0">
                <a:latin typeface="Arial" charset="0"/>
                <a:cs typeface="Arial" charset="0"/>
              </a:rPr>
              <a:t>↑</a:t>
            </a:r>
            <a:r>
              <a:rPr lang="en-US" smtClean="0"/>
              <a:t>: 1 ha - 3.72 ha </a:t>
            </a:r>
          </a:p>
          <a:p>
            <a:r>
              <a:rPr lang="en-US" smtClean="0"/>
              <a:t>Will short-term economic growth last? </a:t>
            </a:r>
          </a:p>
          <a:p>
            <a:pPr lvl="1"/>
            <a:r>
              <a:rPr lang="en-US" smtClean="0"/>
              <a:t>This requires attention</a:t>
            </a:r>
          </a:p>
          <a:p>
            <a:endParaRPr lang="en-US" smtClean="0"/>
          </a:p>
        </p:txBody>
      </p:sp>
      <p:pic>
        <p:nvPicPr>
          <p:cNvPr id="39939" name="Picture 2" descr="http://rlv.zcache.com/mr_strong_shirt_cute_muscular_mr_strong_ox_shirt_postcard-p239433378013487343qibm_400.jpg"/>
          <p:cNvPicPr>
            <a:picLocks noChangeAspect="1" noChangeArrowheads="1"/>
          </p:cNvPicPr>
          <p:nvPr/>
        </p:nvPicPr>
        <p:blipFill>
          <a:blip r:embed="rId2" cstate="print"/>
          <a:srcRect l="20000" t="16000" r="16000" b="14000"/>
          <a:stretch>
            <a:fillRect/>
          </a:stretch>
        </p:blipFill>
        <p:spPr bwMode="auto">
          <a:xfrm>
            <a:off x="6400800" y="2590800"/>
            <a:ext cx="243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www.nooor.com/thumbs/48c2a4dfd4af1e4a.jpg"/>
          <p:cNvPicPr>
            <a:picLocks noChangeAspect="1" noChangeArrowheads="1"/>
          </p:cNvPicPr>
          <p:nvPr/>
        </p:nvPicPr>
        <p:blipFill>
          <a:blip r:embed="rId3" cstate="print"/>
          <a:srcRect b="21947"/>
          <a:stretch>
            <a:fillRect/>
          </a:stretch>
        </p:blipFill>
        <p:spPr bwMode="auto">
          <a:xfrm rot="-2628846">
            <a:off x="4873625" y="3427413"/>
            <a:ext cx="11430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&quot;No&quot; Symbol 5"/>
          <p:cNvSpPr/>
          <p:nvPr/>
        </p:nvSpPr>
        <p:spPr>
          <a:xfrm>
            <a:off x="4572000" y="2971800"/>
            <a:ext cx="1752600" cy="1600200"/>
          </a:xfrm>
          <a:prstGeom prst="noSmoking">
            <a:avLst>
              <a:gd name="adj" fmla="val 618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Conclusion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/>
          <a:lstStyle/>
          <a:p>
            <a:r>
              <a:rPr lang="en-US" smtClean="0"/>
              <a:t>Must seek societal solutions</a:t>
            </a:r>
          </a:p>
          <a:p>
            <a:r>
              <a:rPr lang="en-US" smtClean="0"/>
              <a:t>Post tsetse/trypanosomiasis suppression</a:t>
            </a:r>
          </a:p>
          <a:p>
            <a:pPr lvl="1"/>
            <a:r>
              <a:rPr lang="en-US" smtClean="0"/>
              <a:t>farmers/govt. </a:t>
            </a:r>
          </a:p>
          <a:p>
            <a:pPr lvl="2"/>
            <a:r>
              <a:rPr lang="en-US" smtClean="0"/>
              <a:t>establish stocking rates for cattle </a:t>
            </a:r>
          </a:p>
          <a:p>
            <a:pPr lvl="2"/>
            <a:r>
              <a:rPr lang="en-US" smtClean="0"/>
              <a:t>encourage human reproductive health programs</a:t>
            </a:r>
          </a:p>
          <a:p>
            <a:r>
              <a:rPr lang="en-US" smtClean="0"/>
              <a:t>Sustainable balance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long-term solution</a:t>
            </a:r>
          </a:p>
        </p:txBody>
      </p:sp>
      <p:pic>
        <p:nvPicPr>
          <p:cNvPr id="40963" name="Picture 2" descr="http://sustainablog.org/files/2009/07/plowing1.jpg"/>
          <p:cNvPicPr>
            <a:picLocks noChangeAspect="1" noChangeArrowheads="1"/>
          </p:cNvPicPr>
          <p:nvPr/>
        </p:nvPicPr>
        <p:blipFill>
          <a:blip r:embed="rId2" cstate="print"/>
          <a:srcRect t="16867" b="10843"/>
          <a:stretch>
            <a:fillRect/>
          </a:stretch>
        </p:blipFill>
        <p:spPr bwMode="auto">
          <a:xfrm>
            <a:off x="2209800" y="4543425"/>
            <a:ext cx="4762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What’s next?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r>
              <a:rPr lang="en-US" smtClean="0"/>
              <a:t>Continued insect control</a:t>
            </a:r>
          </a:p>
          <a:p>
            <a:r>
              <a:rPr lang="en-US" smtClean="0"/>
              <a:t>Improved cattle breeds</a:t>
            </a:r>
          </a:p>
          <a:p>
            <a:pPr lvl="1"/>
            <a:r>
              <a:rPr lang="en-US" smtClean="0"/>
              <a:t>N’dama cows: naturally resistant to trypanosomiasis</a:t>
            </a:r>
          </a:p>
          <a:p>
            <a:r>
              <a:rPr lang="en-US" smtClean="0"/>
              <a:t>Ecologically sustainable farming</a:t>
            </a:r>
          </a:p>
        </p:txBody>
      </p:sp>
      <p:sp>
        <p:nvSpPr>
          <p:cNvPr id="41987" name="AutoShape 2" descr="http://exploringafrica.matrix.msu.edu/teachers/images/farmer_plowing.jpg"/>
          <p:cNvSpPr>
            <a:spLocks noChangeAspect="1" noChangeArrowheads="1"/>
          </p:cNvSpPr>
          <p:nvPr/>
        </p:nvSpPr>
        <p:spPr bwMode="auto">
          <a:xfrm>
            <a:off x="155575" y="-1790700"/>
            <a:ext cx="50196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pic>
        <p:nvPicPr>
          <p:cNvPr id="41988" name="Picture 4" descr="http://exploringafrica.matrix.msu.edu/teachers/images/farmer_plowing.jpg"/>
          <p:cNvPicPr>
            <a:picLocks noChangeAspect="1" noChangeArrowheads="1"/>
          </p:cNvPicPr>
          <p:nvPr/>
        </p:nvPicPr>
        <p:blipFill>
          <a:blip r:embed="rId2" cstate="print"/>
          <a:srcRect b="10204"/>
          <a:stretch>
            <a:fillRect/>
          </a:stretch>
        </p:blipFill>
        <p:spPr bwMode="auto">
          <a:xfrm>
            <a:off x="4648200" y="3886200"/>
            <a:ext cx="41068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 descr="http://i234.photobucket.com/albums/ee274/biopact3/biopact_africa-carbon-farming.jpg?t=12289907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62400"/>
            <a:ext cx="37719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Lit. Cited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357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n-US" sz="1800" dirty="0" smtClean="0"/>
              <a:t>Baumgartner, J., G. </a:t>
            </a:r>
            <a:r>
              <a:rPr lang="en-US" sz="1800" dirty="0" err="1" smtClean="0"/>
              <a:t>Gilioli</a:t>
            </a:r>
            <a:r>
              <a:rPr lang="en-US" sz="1800" dirty="0" smtClean="0"/>
              <a:t>, G. </a:t>
            </a:r>
            <a:r>
              <a:rPr lang="en-US" sz="1800" dirty="0" err="1" smtClean="0"/>
              <a:t>Tikubet</a:t>
            </a:r>
            <a:r>
              <a:rPr lang="en-US" sz="1800" dirty="0" smtClean="0"/>
              <a:t>, A.P. </a:t>
            </a:r>
            <a:r>
              <a:rPr lang="en-US" sz="1800" dirty="0" err="1" smtClean="0"/>
              <a:t>Guiterrez</a:t>
            </a:r>
            <a:r>
              <a:rPr lang="en-US" sz="1800" dirty="0" smtClean="0"/>
              <a:t>. 2008. Eco-social analysis of an East African agro-pastoral system: Management of tsetse and bovine </a:t>
            </a:r>
            <a:r>
              <a:rPr lang="en-US" sz="1800" dirty="0" err="1" smtClean="0"/>
              <a:t>trypanosomiasis</a:t>
            </a:r>
            <a:r>
              <a:rPr lang="en-US" sz="1800" dirty="0" smtClean="0"/>
              <a:t>. Ecological Economics. </a:t>
            </a:r>
            <a:r>
              <a:rPr lang="en-US" sz="1800" b="1" dirty="0" smtClean="0"/>
              <a:t>65</a:t>
            </a:r>
            <a:r>
              <a:rPr lang="en-US" sz="1800" dirty="0" smtClean="0"/>
              <a:t>: 125-135</a:t>
            </a:r>
          </a:p>
          <a:p>
            <a:pPr algn="just">
              <a:buFont typeface="Wingdings 2" pitchFamily="18" charset="2"/>
              <a:buNone/>
            </a:pPr>
            <a:r>
              <a:rPr lang="en-US" sz="1800" dirty="0" smtClean="0"/>
              <a:t>Connor, R.J. 1994. The impact of </a:t>
            </a:r>
            <a:r>
              <a:rPr lang="en-US" sz="1800" dirty="0" err="1" smtClean="0"/>
              <a:t>Nagana</a:t>
            </a:r>
            <a:r>
              <a:rPr lang="en-US" sz="1800" dirty="0" smtClean="0"/>
              <a:t>. Journal of Veterinary Research. </a:t>
            </a:r>
            <a:r>
              <a:rPr lang="en-US" sz="1800" b="1" dirty="0" smtClean="0"/>
              <a:t>61</a:t>
            </a:r>
            <a:r>
              <a:rPr lang="en-US" sz="1800" dirty="0" smtClean="0"/>
              <a:t>:379-383</a:t>
            </a:r>
          </a:p>
          <a:p>
            <a:pPr>
              <a:buNone/>
            </a:pPr>
            <a:r>
              <a:rPr lang="en-US" sz="1800" dirty="0" smtClean="0"/>
              <a:t>David C. </a:t>
            </a:r>
            <a:r>
              <a:rPr lang="en-US" sz="1800" dirty="0" err="1" smtClean="0"/>
              <a:t>Dugdale</a:t>
            </a:r>
            <a:r>
              <a:rPr lang="en-US" sz="1800" dirty="0" smtClean="0"/>
              <a:t>, III, MD, </a:t>
            </a:r>
            <a:r>
              <a:rPr lang="en-US" sz="1800" dirty="0" err="1" smtClean="0"/>
              <a:t>Jatin</a:t>
            </a:r>
            <a:r>
              <a:rPr lang="en-US" sz="1800" dirty="0" smtClean="0"/>
              <a:t> M. </a:t>
            </a:r>
            <a:r>
              <a:rPr lang="en-US" sz="1800" dirty="0" err="1" smtClean="0"/>
              <a:t>Vyas</a:t>
            </a:r>
            <a:r>
              <a:rPr lang="en-US" sz="1800" dirty="0" smtClean="0"/>
              <a:t>, MD, PhD, David </a:t>
            </a:r>
            <a:r>
              <a:rPr lang="en-US" sz="1800" dirty="0" err="1" smtClean="0"/>
              <a:t>Zieve</a:t>
            </a:r>
            <a:r>
              <a:rPr lang="en-US" sz="1800" dirty="0" smtClean="0"/>
              <a:t>, MD, MHA, A.D.A.M. 2010. African </a:t>
            </a:r>
            <a:r>
              <a:rPr lang="en-US" sz="1800" dirty="0" err="1" smtClean="0"/>
              <a:t>trypanosomiasis</a:t>
            </a:r>
            <a:r>
              <a:rPr lang="en-US" sz="1800" dirty="0" smtClean="0"/>
              <a:t>. [online] Available from: </a:t>
            </a:r>
            <a:r>
              <a:rPr lang="en-US" sz="1800" u="sng" dirty="0" smtClean="0">
                <a:hlinkClick r:id="rId2"/>
              </a:rPr>
              <a:t>http://www.ncbi.nlm.nih.gov/pubmedhealth/PMH0002338/</a:t>
            </a:r>
            <a:r>
              <a:rPr lang="en-US" sz="1800" dirty="0" smtClean="0"/>
              <a:t>. Accessed 3/20/2011.</a:t>
            </a:r>
          </a:p>
          <a:p>
            <a:pPr>
              <a:buNone/>
            </a:pPr>
            <a:r>
              <a:rPr lang="en-US" sz="1800" dirty="0" err="1" smtClean="0"/>
              <a:t>Ferriman</a:t>
            </a:r>
            <a:r>
              <a:rPr lang="en-US" sz="1800" dirty="0" smtClean="0"/>
              <a:t>, A. Fake cows help to reduce sleeping sickness and use of insecticides. BMJ [Internet]. 2001 [cited 3-22-2011]; </a:t>
            </a:r>
            <a:r>
              <a:rPr lang="en-US" sz="1800" b="1" dirty="0" smtClean="0"/>
              <a:t>29</a:t>
            </a:r>
            <a:r>
              <a:rPr lang="en-US" sz="1800" dirty="0" smtClean="0"/>
              <a:t>;323(7315): 711. Available from: https://www.ncbi.nlm.nih.gov/pmc/articles/PMC1121279/.</a:t>
            </a:r>
          </a:p>
          <a:p>
            <a:pPr algn="just">
              <a:buFont typeface="Wingdings 2" pitchFamily="18" charset="2"/>
              <a:buNone/>
            </a:pPr>
            <a:r>
              <a:rPr lang="en-US" sz="1800" dirty="0" err="1" smtClean="0"/>
              <a:t>Krinski</a:t>
            </a:r>
            <a:r>
              <a:rPr lang="en-US" sz="1800" dirty="0" smtClean="0"/>
              <a:t>, W.L.  2009. Tsetse Flies (</a:t>
            </a:r>
            <a:r>
              <a:rPr lang="en-US" sz="1800" dirty="0" err="1" smtClean="0"/>
              <a:t>Glossinidae</a:t>
            </a:r>
            <a:r>
              <a:rPr lang="en-US" sz="1800" dirty="0" smtClean="0"/>
              <a:t>). Medical and Veterinary Entomology (2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</a:t>
            </a:r>
            <a:r>
              <a:rPr lang="en-US" sz="1800" dirty="0" err="1" smtClean="0"/>
              <a:t>ed</a:t>
            </a:r>
            <a:r>
              <a:rPr lang="en-US" sz="1800" dirty="0" smtClean="0"/>
              <a:t>). 289-299</a:t>
            </a:r>
          </a:p>
          <a:p>
            <a:pPr algn="just">
              <a:buFont typeface="Wingdings 2" pitchFamily="18" charset="2"/>
              <a:buNone/>
            </a:pPr>
            <a:r>
              <a:rPr lang="en-US" sz="1800" dirty="0" smtClean="0"/>
              <a:t>Snow, W.F. and P.F.L. </a:t>
            </a:r>
            <a:r>
              <a:rPr lang="en-US" sz="1800" dirty="0" err="1" smtClean="0"/>
              <a:t>Boreham</a:t>
            </a:r>
            <a:r>
              <a:rPr lang="en-US" sz="1800" dirty="0" smtClean="0"/>
              <a:t>. The feeding habits and ecology of the tsetse fly </a:t>
            </a:r>
            <a:r>
              <a:rPr lang="en-US" sz="1800" dirty="0" err="1" smtClean="0"/>
              <a:t>Glossina</a:t>
            </a:r>
            <a:r>
              <a:rPr lang="en-US" sz="1800" dirty="0" smtClean="0"/>
              <a:t> </a:t>
            </a:r>
            <a:r>
              <a:rPr lang="en-US" sz="1800" dirty="0" err="1" smtClean="0"/>
              <a:t>morsitans</a:t>
            </a:r>
            <a:r>
              <a:rPr lang="en-US" sz="1800" dirty="0" smtClean="0"/>
              <a:t> </a:t>
            </a:r>
            <a:r>
              <a:rPr lang="en-US" sz="1800" dirty="0" err="1" smtClean="0"/>
              <a:t>submorsitans</a:t>
            </a:r>
            <a:r>
              <a:rPr lang="en-US" sz="1800" dirty="0" smtClean="0"/>
              <a:t> </a:t>
            </a:r>
            <a:r>
              <a:rPr lang="en-US" sz="1800" dirty="0" err="1" smtClean="0"/>
              <a:t>Newstead</a:t>
            </a:r>
            <a:r>
              <a:rPr lang="en-US" sz="1800" dirty="0" smtClean="0"/>
              <a:t> in relation to </a:t>
            </a:r>
            <a:r>
              <a:rPr lang="en-US" sz="1800" dirty="0" err="1" smtClean="0"/>
              <a:t>Nagana</a:t>
            </a:r>
            <a:r>
              <a:rPr lang="en-US" sz="1800" dirty="0" smtClean="0"/>
              <a:t> transmission in The Gambia. </a:t>
            </a:r>
            <a:r>
              <a:rPr lang="en-US" sz="1800" dirty="0" err="1" smtClean="0"/>
              <a:t>Acta</a:t>
            </a:r>
            <a:r>
              <a:rPr lang="en-US" sz="1800" dirty="0" smtClean="0"/>
              <a:t> </a:t>
            </a:r>
            <a:r>
              <a:rPr lang="en-US" sz="1800" dirty="0" err="1" smtClean="0"/>
              <a:t>Tropica</a:t>
            </a:r>
            <a:r>
              <a:rPr lang="en-US" sz="1800" dirty="0" smtClean="0"/>
              <a:t>. </a:t>
            </a:r>
            <a:r>
              <a:rPr lang="en-US" sz="1800" b="1" dirty="0" smtClean="0"/>
              <a:t>36</a:t>
            </a:r>
            <a:r>
              <a:rPr lang="en-US" sz="1800" dirty="0" smtClean="0"/>
              <a:t>:47-51</a:t>
            </a:r>
          </a:p>
          <a:p>
            <a:pPr algn="just">
              <a:buFont typeface="Wingdings 2" pitchFamily="18" charset="2"/>
              <a:buNone/>
            </a:pPr>
            <a:r>
              <a:rPr lang="en-US" sz="1800" dirty="0" smtClean="0"/>
              <a:t>Taylor, K and E.M.L. </a:t>
            </a:r>
            <a:r>
              <a:rPr lang="en-US" sz="1800" dirty="0" err="1" smtClean="0"/>
              <a:t>Authié</a:t>
            </a:r>
            <a:r>
              <a:rPr lang="en-US" sz="1800" dirty="0" smtClean="0"/>
              <a:t>. 2005. Pathogenesis of Animal </a:t>
            </a:r>
            <a:r>
              <a:rPr lang="en-US" sz="1800" dirty="0" err="1" smtClean="0"/>
              <a:t>Trypanosomiasis</a:t>
            </a:r>
            <a:r>
              <a:rPr lang="en-US" sz="1800" dirty="0" smtClean="0"/>
              <a:t>. 331-353</a:t>
            </a:r>
          </a:p>
          <a:p>
            <a:pPr algn="just">
              <a:buFont typeface="Wingdings 2" pitchFamily="18" charset="2"/>
              <a:buNone/>
            </a:pPr>
            <a:r>
              <a:rPr lang="en-US" sz="1800" dirty="0" smtClean="0"/>
              <a:t>Wells, E.A. 1972. The importance of mechanical transmission in the epidemiology of </a:t>
            </a:r>
            <a:r>
              <a:rPr lang="en-US" sz="1800" dirty="0" err="1" smtClean="0"/>
              <a:t>Nagana</a:t>
            </a:r>
            <a:r>
              <a:rPr lang="en-US" sz="1800" dirty="0" smtClean="0"/>
              <a:t>: A review. Trop. Anim. </a:t>
            </a:r>
            <a:r>
              <a:rPr lang="en-US" sz="1800" dirty="0" err="1" smtClean="0"/>
              <a:t>Hlth</a:t>
            </a:r>
            <a:r>
              <a:rPr lang="en-US" sz="1800" dirty="0" smtClean="0"/>
              <a:t>. Prod. </a:t>
            </a:r>
            <a:r>
              <a:rPr lang="en-US" sz="1800" b="1" dirty="0" smtClean="0"/>
              <a:t>4</a:t>
            </a:r>
            <a:r>
              <a:rPr lang="en-US" sz="1800" dirty="0" smtClean="0"/>
              <a:t>: 74-88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Questions?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rcRect l="20454" t="28011"/>
          <a:stretch>
            <a:fillRect/>
          </a:stretch>
        </p:blipFill>
        <p:spPr bwMode="auto">
          <a:xfrm>
            <a:off x="3810000" y="1828800"/>
            <a:ext cx="53340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581400" y="1676400"/>
            <a:ext cx="10668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 cstate="print"/>
          <a:srcRect t="19298" b="29825"/>
          <a:stretch>
            <a:fillRect/>
          </a:stretch>
        </p:blipFill>
        <p:spPr bwMode="auto">
          <a:xfrm>
            <a:off x="228600" y="3941763"/>
            <a:ext cx="5257800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553200" y="5943600"/>
            <a:ext cx="2286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Trypanosoma</a:t>
            </a:r>
          </a:p>
          <a:p>
            <a:pPr algn="ctr">
              <a:spcBef>
                <a:spcPct val="50000"/>
              </a:spcBef>
            </a:pPr>
            <a:r>
              <a:rPr lang="en-US" i="1"/>
              <a:t>Available in Plush!!!</a:t>
            </a: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V="1">
            <a:off x="7696200" y="5257800"/>
            <a:ext cx="0" cy="762000"/>
          </a:xfrm>
          <a:prstGeom prst="line">
            <a:avLst/>
          </a:prstGeom>
          <a:noFill/>
          <a:ln w="25400">
            <a:solidFill>
              <a:srgbClr val="9225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Trypanosomes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Protozoa (</a:t>
            </a:r>
            <a:r>
              <a:rPr lang="en-US" dirty="0" err="1" smtClean="0"/>
              <a:t>euglenozoa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Extracellular blood borne pathogen</a:t>
            </a:r>
          </a:p>
          <a:p>
            <a:r>
              <a:rPr lang="en-US" dirty="0" smtClean="0"/>
              <a:t>Flagellate</a:t>
            </a:r>
          </a:p>
          <a:p>
            <a:r>
              <a:rPr lang="en-US" dirty="0" smtClean="0"/>
              <a:t>Exhibit one phase of</a:t>
            </a:r>
          </a:p>
          <a:p>
            <a:pPr>
              <a:buNone/>
            </a:pPr>
            <a:r>
              <a:rPr lang="en-US" dirty="0" smtClean="0"/>
              <a:t>life cycle in a host, and</a:t>
            </a:r>
          </a:p>
          <a:p>
            <a:pPr>
              <a:buNone/>
            </a:pPr>
            <a:r>
              <a:rPr lang="en-US" dirty="0" smtClean="0"/>
              <a:t>one in the vector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9428" y="3505200"/>
            <a:ext cx="428549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Background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 rtlCol="0">
            <a:normAutofit fontScale="925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u="sng" dirty="0" smtClean="0"/>
              <a:t>Other names include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Nagana (in animals)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African Sleeping Sickness (in humans)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Animal African Trypanosomiasis (AAT)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Human African Trypanosomiasis (HAT)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dirty="0" smtClean="0"/>
              <a:t>T. </a:t>
            </a:r>
            <a:r>
              <a:rPr lang="en-US" dirty="0" err="1" smtClean="0"/>
              <a:t>rhodesiense</a:t>
            </a:r>
            <a:r>
              <a:rPr lang="en-US" dirty="0" smtClean="0"/>
              <a:t> (</a:t>
            </a:r>
            <a:r>
              <a:rPr lang="en-US" i="1" dirty="0" err="1" smtClean="0"/>
              <a:t>Trypanosoma</a:t>
            </a:r>
            <a:r>
              <a:rPr lang="en-US" i="1" dirty="0" smtClean="0"/>
              <a:t> </a:t>
            </a:r>
            <a:r>
              <a:rPr lang="en-US" i="1" dirty="0" err="1" smtClean="0"/>
              <a:t>brucei</a:t>
            </a:r>
            <a:r>
              <a:rPr lang="en-US" i="1" dirty="0" smtClean="0"/>
              <a:t> </a:t>
            </a:r>
            <a:r>
              <a:rPr lang="en-US" i="1" dirty="0" err="1" smtClean="0"/>
              <a:t>rhodesiense</a:t>
            </a:r>
            <a:r>
              <a:rPr lang="en-US" dirty="0" smtClean="0"/>
              <a:t>)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dirty="0" smtClean="0"/>
              <a:t>T. </a:t>
            </a:r>
            <a:r>
              <a:rPr lang="en-US" dirty="0" err="1" smtClean="0"/>
              <a:t>gambiense</a:t>
            </a:r>
            <a:r>
              <a:rPr lang="en-US" dirty="0" smtClean="0"/>
              <a:t> (</a:t>
            </a:r>
            <a:r>
              <a:rPr lang="en-US" i="1" dirty="0" err="1" smtClean="0"/>
              <a:t>Trypanosomoa</a:t>
            </a:r>
            <a:r>
              <a:rPr lang="en-US" i="1" dirty="0" smtClean="0"/>
              <a:t> </a:t>
            </a:r>
            <a:r>
              <a:rPr lang="en-US" i="1" dirty="0" err="1" smtClean="0"/>
              <a:t>brucei</a:t>
            </a:r>
            <a:r>
              <a:rPr lang="en-US" i="1" dirty="0" smtClean="0"/>
              <a:t> </a:t>
            </a:r>
            <a:r>
              <a:rPr lang="en-US" i="1" dirty="0" err="1" smtClean="0"/>
              <a:t>gambiense</a:t>
            </a:r>
            <a:r>
              <a:rPr lang="en-US" dirty="0" smtClean="0"/>
              <a:t>)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None/>
              <a:defRPr/>
            </a:pPr>
            <a:endParaRPr lang="en-US" sz="16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Responsible for 48,000 human deaths in 2008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HAT and AAT only present in Africa due to vector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Tsetse fly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USA cases only from recent  Africa visitors contracting disease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8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Background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David Bruce: 1903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Nagana: horses and camels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Thought to have stopped the spread of Islam into Sub-Saharan Africa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Trypanosomes affect most African mammals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Humans, cattle, horses, sheep, donkeys, camels, pigs, dogs, and cats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i="1" dirty="0" smtClean="0"/>
              <a:t>T. </a:t>
            </a:r>
            <a:r>
              <a:rPr lang="en-US" i="1" dirty="0" err="1" smtClean="0"/>
              <a:t>rhodesiense</a:t>
            </a:r>
            <a:r>
              <a:rPr lang="en-US" dirty="0" smtClean="0"/>
              <a:t>: </a:t>
            </a:r>
            <a:r>
              <a:rPr lang="en-US" dirty="0" err="1" smtClean="0"/>
              <a:t>zoonotic</a:t>
            </a:r>
            <a:r>
              <a:rPr lang="en-US" dirty="0" smtClean="0"/>
              <a:t> 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“Western African Sleeping Sickness”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More aggressive than eastern strain (</a:t>
            </a:r>
            <a:r>
              <a:rPr lang="en-US" i="1" dirty="0" smtClean="0"/>
              <a:t>T. </a:t>
            </a:r>
            <a:r>
              <a:rPr lang="en-US" i="1" dirty="0" err="1" smtClean="0"/>
              <a:t>gambiense</a:t>
            </a:r>
            <a:r>
              <a:rPr lang="en-US" i="1" dirty="0" smtClean="0"/>
              <a:t>)</a:t>
            </a:r>
            <a:endParaRPr lang="en-US" dirty="0"/>
          </a:p>
        </p:txBody>
      </p:sp>
      <p:pic>
        <p:nvPicPr>
          <p:cNvPr id="17411" name="Picture 2" descr="http://michaelfairchild.com/landscapes_wildlife/images/Sunrise-Camel-caravan.jpg"/>
          <p:cNvPicPr>
            <a:picLocks noChangeAspect="1" noChangeArrowheads="1"/>
          </p:cNvPicPr>
          <p:nvPr/>
        </p:nvPicPr>
        <p:blipFill>
          <a:blip r:embed="rId2" cstate="print"/>
          <a:srcRect l="11111" t="47620" r="11111" b="9525"/>
          <a:stretch>
            <a:fillRect/>
          </a:stretch>
        </p:blipFill>
        <p:spPr bwMode="auto">
          <a:xfrm>
            <a:off x="5410200" y="0"/>
            <a:ext cx="3733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Life Cycle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843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828800"/>
            <a:ext cx="6281738" cy="4562475"/>
          </a:xfrm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0" y="6564313"/>
            <a:ext cx="5272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bel" pitchFamily="34" charset="0"/>
                <a:hlinkClick r:id="rId3"/>
              </a:rPr>
              <a:t>http://www.genomics.liv.ac.uk/tryps/trypsmovie.html</a:t>
            </a:r>
            <a:r>
              <a:rPr lang="en-US">
                <a:latin typeface="Corbe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Tsetse Fly - vector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945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2171700"/>
            <a:ext cx="4895850" cy="2857500"/>
          </a:xfrm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47900"/>
            <a:ext cx="350996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057275" y="5481638"/>
            <a:ext cx="1914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orbel" pitchFamily="34" charset="0"/>
              </a:rPr>
              <a:t>Unfed female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5562600" y="5486400"/>
            <a:ext cx="1603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orbel" pitchFamily="34" charset="0"/>
              </a:rPr>
              <a:t>Fed female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Mechanics of HAT/AAT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Parasite enters the bloodstream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white blood cells attack.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Most parasites have the same variable surface glycoprotein (VSG), 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Structure determines variable antigenic type (VAT).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These are destroyed by immune system 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Remaining parasites with different VAT reproduce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Parasites: physically alter VAT to avoid destruction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Leads to long lasing  infection 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Nearly impossible for immune system to eradicate completely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Mechanics continued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During WBC response, proteolytic enzymes and toxins are produced </a:t>
            </a:r>
          </a:p>
          <a:p>
            <a:pPr lvl="1"/>
            <a:r>
              <a:rPr lang="en-US" smtClean="0"/>
              <a:t>Destroys both protozoa and RBCs</a:t>
            </a:r>
          </a:p>
          <a:p>
            <a:pPr lvl="1"/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anemia and drop in platelets</a:t>
            </a:r>
          </a:p>
          <a:p>
            <a:r>
              <a:rPr lang="en-US" smtClean="0"/>
              <a:t>Prolonged anemia puts stress on the heart </a:t>
            </a:r>
          </a:p>
          <a:p>
            <a:pPr lvl="1"/>
            <a:r>
              <a:rPr lang="en-US" smtClean="0"/>
              <a:t>Can lead to congestive heart failure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1036</TotalTime>
  <Words>1139</Words>
  <Application>Microsoft Office PowerPoint</Application>
  <PresentationFormat>On-screen Show (4:3)</PresentationFormat>
  <Paragraphs>198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Module</vt:lpstr>
      <vt:lpstr>African Trypanosomiasis</vt:lpstr>
      <vt:lpstr>African Trypansomiasis</vt:lpstr>
      <vt:lpstr>Trypanosomes</vt:lpstr>
      <vt:lpstr>Background</vt:lpstr>
      <vt:lpstr>Background</vt:lpstr>
      <vt:lpstr>Life Cycle</vt:lpstr>
      <vt:lpstr>Tsetse Fly - vector</vt:lpstr>
      <vt:lpstr>Mechanics of HAT/AAT</vt:lpstr>
      <vt:lpstr>Mechanics continued</vt:lpstr>
      <vt:lpstr>Symptoms in humans</vt:lpstr>
      <vt:lpstr>Animals affected</vt:lpstr>
      <vt:lpstr>Symptoms in cattle</vt:lpstr>
      <vt:lpstr>PowerPoint Presentation</vt:lpstr>
      <vt:lpstr>Symptoms cont.</vt:lpstr>
      <vt:lpstr>Geography</vt:lpstr>
      <vt:lpstr>Socioeconomic Impact</vt:lpstr>
      <vt:lpstr>Prevention</vt:lpstr>
      <vt:lpstr>Management/treatment</vt:lpstr>
      <vt:lpstr>Case Study</vt:lpstr>
      <vt:lpstr>Hypotheses</vt:lpstr>
      <vt:lpstr>Methods</vt:lpstr>
      <vt:lpstr>Methods cont.</vt:lpstr>
      <vt:lpstr>Results</vt:lpstr>
      <vt:lpstr>Results cont.</vt:lpstr>
      <vt:lpstr>Discussion</vt:lpstr>
      <vt:lpstr>Conclusion</vt:lpstr>
      <vt:lpstr>What’s next?</vt:lpstr>
      <vt:lpstr>Lit. Cited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Trypanosomiasis</dc:title>
  <dc:creator>Kristen Walter</dc:creator>
  <cp:lastModifiedBy>Gehring, Thomas M</cp:lastModifiedBy>
  <cp:revision>40</cp:revision>
  <dcterms:created xsi:type="dcterms:W3CDTF">2011-03-21T20:08:25Z</dcterms:created>
  <dcterms:modified xsi:type="dcterms:W3CDTF">2011-03-24T17:10:43Z</dcterms:modified>
</cp:coreProperties>
</file>